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97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284" r:id="rId39"/>
    <p:sldId id="285" r:id="rId40"/>
    <p:sldId id="286" r:id="rId41"/>
    <p:sldId id="287" r:id="rId42"/>
    <p:sldId id="288" r:id="rId43"/>
    <p:sldId id="290" r:id="rId44"/>
    <p:sldId id="291" r:id="rId45"/>
    <p:sldId id="294" r:id="rId46"/>
    <p:sldId id="295" r:id="rId47"/>
    <p:sldId id="296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660"/>
  </p:normalViewPr>
  <p:slideViewPr>
    <p:cSldViewPr showGuides="1">
      <p:cViewPr varScale="1">
        <p:scale>
          <a:sx n="75" d="100"/>
          <a:sy n="75" d="100"/>
        </p:scale>
        <p:origin x="-13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3C5DF-9DCA-4E69-A064-3514AB62C3E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EB680-69D5-436A-A1BA-65B335B27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175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A125F-9F04-48A9-B2AD-808BBD530E3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6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55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9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6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62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08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185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2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0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09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17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73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15A38-3AB6-41BB-9690-70FCC7D3E5CA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3DD67-3F0C-4DF1-AB89-23A39F328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34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7544" y="5301208"/>
            <a:ext cx="8064896" cy="1368152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DNN</a:t>
            </a:r>
            <a:r>
              <a:rPr lang="ko-KR" altLang="en-US" sz="1600" dirty="0" smtClean="0">
                <a:solidFill>
                  <a:schemeClr val="tx1"/>
                </a:solidFill>
              </a:rPr>
              <a:t>은 입력층 </a:t>
            </a:r>
            <a:r>
              <a:rPr lang="en-US" altLang="ko-KR" sz="1600" dirty="0" smtClean="0">
                <a:solidFill>
                  <a:schemeClr val="tx1"/>
                </a:solidFill>
              </a:rPr>
              <a:t>(input layer)</a:t>
            </a:r>
            <a:r>
              <a:rPr lang="ko-KR" altLang="en-US" sz="1600" dirty="0" smtClean="0">
                <a:solidFill>
                  <a:schemeClr val="tx1"/>
                </a:solidFill>
              </a:rPr>
              <a:t>과 출력층</a:t>
            </a:r>
            <a:r>
              <a:rPr lang="en-US" altLang="ko-KR" sz="1600" dirty="0" smtClean="0">
                <a:solidFill>
                  <a:schemeClr val="tx1"/>
                </a:solidFill>
              </a:rPr>
              <a:t>(output layer)</a:t>
            </a:r>
            <a:r>
              <a:rPr lang="ko-KR" altLang="en-US" sz="1600" dirty="0" smtClean="0">
                <a:solidFill>
                  <a:schemeClr val="tx1"/>
                </a:solidFill>
              </a:rPr>
              <a:t>사이에 여러 개의  은닉층</a:t>
            </a:r>
            <a:r>
              <a:rPr lang="en-US" altLang="ko-KR" sz="1600" dirty="0" smtClean="0">
                <a:solidFill>
                  <a:schemeClr val="tx1"/>
                </a:solidFill>
              </a:rPr>
              <a:t>(hidden layer)</a:t>
            </a:r>
            <a:r>
              <a:rPr lang="ko-KR" altLang="en-US" sz="1600" dirty="0" smtClean="0">
                <a:solidFill>
                  <a:schemeClr val="tx1"/>
                </a:solidFill>
              </a:rPr>
              <a:t>들로 이루어진 인공신경망임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DNN</a:t>
            </a:r>
            <a:r>
              <a:rPr lang="ko-KR" altLang="en-US" sz="1600" dirty="0" smtClean="0">
                <a:solidFill>
                  <a:schemeClr val="tx1"/>
                </a:solidFill>
              </a:rPr>
              <a:t>의 목적은 주로 분류 및 수치예측을 하기 위해서임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특히 이미지 트레이닝이나 문자인식과 같은 분야에서 유용하게 쓰이고 있음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DNN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4" y="959564"/>
            <a:ext cx="8532440" cy="41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6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131840" y="116632"/>
            <a:ext cx="244827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/>
              <a:t>손실 함수</a:t>
            </a:r>
            <a:endParaRPr lang="ko-KR" altLang="en-US" sz="2800" dirty="0"/>
          </a:p>
        </p:txBody>
      </p:sp>
      <p:pic>
        <p:nvPicPr>
          <p:cNvPr id="1028" name="Picture 4" descr="C:\Users\USER\Desktop\새 폴더\drive-download-20191105T090930Z-001\사진\MS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53" y="2355987"/>
            <a:ext cx="4208485" cy="9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새 폴더\drive-download-20191105T090930Z-001\사진\C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613" y="1152525"/>
            <a:ext cx="427672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323528" y="3392996"/>
            <a:ext cx="8424936" cy="3348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최적의 가중치를 결정하기 위한 지표로 손실 함수를 사용함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손실 함수로는 평균 제곱 오차</a:t>
            </a:r>
            <a:r>
              <a:rPr lang="en-US" altLang="ko-KR" sz="1600" dirty="0" smtClean="0"/>
              <a:t>(MSE), </a:t>
            </a:r>
            <a:r>
              <a:rPr lang="ko-KR" altLang="en-US" sz="1600" dirty="0" smtClean="0"/>
              <a:t>교차 엔트로피 오차</a:t>
            </a:r>
            <a:r>
              <a:rPr lang="en-US" altLang="ko-KR" sz="1600" dirty="0" smtClean="0"/>
              <a:t>(CEE)</a:t>
            </a:r>
            <a:r>
              <a:rPr lang="ko-KR" altLang="en-US" sz="1600" dirty="0" smtClean="0"/>
              <a:t>를 주로 사용함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Mean squared error</a:t>
            </a:r>
            <a:r>
              <a:rPr lang="ko-KR" altLang="en-US" sz="1600" dirty="0" smtClean="0"/>
              <a:t>는 회귀에서 </a:t>
            </a:r>
            <a:r>
              <a:rPr lang="ko-KR" altLang="en-US" sz="1600" dirty="0" err="1" smtClean="0"/>
              <a:t>항등</a:t>
            </a:r>
            <a:r>
              <a:rPr lang="ko-KR" altLang="en-US" sz="1600" dirty="0" smtClean="0"/>
              <a:t> 함수의 손실 함수로 사용</a:t>
            </a:r>
            <a:r>
              <a:rPr lang="en-US" altLang="ko-KR" sz="1600" dirty="0" smtClean="0"/>
              <a:t>, cross </a:t>
            </a:r>
            <a:r>
              <a:rPr lang="en-US" altLang="ko-KR" sz="1600" dirty="0" err="1" smtClean="0"/>
              <a:t>entroypy</a:t>
            </a:r>
            <a:r>
              <a:rPr lang="en-US" altLang="ko-KR" sz="1600" dirty="0" smtClean="0"/>
              <a:t> error</a:t>
            </a:r>
            <a:r>
              <a:rPr lang="ko-KR" altLang="en-US" sz="1600" dirty="0" smtClean="0"/>
              <a:t>는 분류에서 </a:t>
            </a:r>
            <a:r>
              <a:rPr lang="ko-KR" altLang="en-US" sz="1600" dirty="0" err="1" smtClean="0"/>
              <a:t>소프트맥스</a:t>
            </a:r>
            <a:r>
              <a:rPr lang="ko-KR" altLang="en-US" sz="1600" dirty="0" smtClean="0"/>
              <a:t> 함수의 손실 함수로 사용됨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Mean squared error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y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소프트맥스</a:t>
            </a:r>
            <a:r>
              <a:rPr lang="ko-KR" altLang="en-US" sz="1600" dirty="0" smtClean="0"/>
              <a:t> 출력</a:t>
            </a:r>
            <a:r>
              <a:rPr lang="en-US" altLang="ko-KR" sz="1600" dirty="0" smtClean="0"/>
              <a:t>, t</a:t>
            </a:r>
            <a:r>
              <a:rPr lang="ko-KR" altLang="en-US" sz="1600" dirty="0" smtClean="0"/>
              <a:t>는 정답을 가리키는 원소의 위치를 표시함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정답을 가리키는 정답 레이블은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이 정답</a:t>
            </a:r>
            <a:r>
              <a:rPr lang="en-US" altLang="ko-KR" sz="1600" dirty="0" smtClean="0"/>
              <a:t>, 0</a:t>
            </a:r>
            <a:r>
              <a:rPr lang="ko-KR" altLang="en-US" sz="1600" dirty="0" smtClean="0"/>
              <a:t>은 오답으로 표현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정답을 </a:t>
            </a:r>
            <a:r>
              <a:rPr lang="en-US" altLang="ko-KR" sz="1600" dirty="0" smtClean="0"/>
              <a:t>1, </a:t>
            </a:r>
            <a:r>
              <a:rPr lang="ko-KR" altLang="en-US" sz="1600" dirty="0" smtClean="0"/>
              <a:t>오답을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으로 표시하는 방식을 </a:t>
            </a:r>
            <a:r>
              <a:rPr lang="en-US" altLang="ko-KR" sz="1600" dirty="0" smtClean="0"/>
              <a:t>One-hot encoding </a:t>
            </a:r>
            <a:r>
              <a:rPr lang="ko-KR" altLang="en-US" sz="1600" dirty="0" smtClean="0"/>
              <a:t>이라고 함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Cross </a:t>
            </a:r>
            <a:r>
              <a:rPr lang="en-US" altLang="ko-KR" sz="1600" dirty="0" err="1" smtClean="0"/>
              <a:t>entroypy</a:t>
            </a:r>
            <a:r>
              <a:rPr lang="en-US" altLang="ko-KR" sz="1600" dirty="0" smtClean="0"/>
              <a:t> error </a:t>
            </a:r>
            <a:r>
              <a:rPr lang="ko-KR" altLang="en-US" sz="1600" dirty="0" smtClean="0"/>
              <a:t>는 정답에 해당하는 출력이 커질수록 </a:t>
            </a:r>
            <a:r>
              <a:rPr lang="en-US" altLang="ko-KR" sz="1600" dirty="0" smtClean="0"/>
              <a:t>0, </a:t>
            </a:r>
            <a:r>
              <a:rPr lang="ko-KR" altLang="en-US" sz="1600" dirty="0" smtClean="0"/>
              <a:t>반대일 경우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로 다가감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정답이 하나가 아닌 여러 개 분류일 경우 </a:t>
            </a:r>
            <a:r>
              <a:rPr lang="en-US" altLang="ko-KR" sz="1600" dirty="0" smtClean="0"/>
              <a:t>sigmoid 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CEE</a:t>
            </a:r>
            <a:r>
              <a:rPr lang="ko-KR" altLang="en-US" sz="1600" dirty="0" smtClean="0"/>
              <a:t>를 사용함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1229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131840" y="116632"/>
            <a:ext cx="244827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Loss function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37170" y="1124744"/>
            <a:ext cx="756084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미니배치 학습 </a:t>
            </a:r>
            <a:r>
              <a:rPr lang="en-US" altLang="ko-KR" dirty="0" smtClean="0"/>
              <a:t>(mini-batch training)</a:t>
            </a:r>
          </a:p>
          <a:p>
            <a:pPr marL="285750" indent="-285750">
              <a:lnSpc>
                <a:spcPct val="150000"/>
              </a:lnSpc>
              <a:buFont typeface="맑은 고딕" pitchFamily="50" charset="-127"/>
              <a:buChar char="–"/>
            </a:pPr>
            <a:r>
              <a:rPr lang="ko-KR" altLang="en-US" dirty="0" smtClean="0"/>
              <a:t>모든 훈련 데이터에 대해 손실 함수를 구하는 작업은 시간이 오래 걸리기 때문에 일부만 추려 전체의 근사치를 구함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일부를 미니배치라고 부르며 이런 학습을 미니 배치 학습이라고 함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최적의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bias</a:t>
            </a:r>
            <a:r>
              <a:rPr lang="ko-KR" altLang="en-US" dirty="0" smtClean="0"/>
              <a:t>를 구할 때 </a:t>
            </a:r>
            <a:r>
              <a:rPr lang="en-US" altLang="ko-KR" dirty="0" smtClean="0"/>
              <a:t>Loss function</a:t>
            </a:r>
            <a:r>
              <a:rPr lang="ko-KR" altLang="en-US" dirty="0" smtClean="0"/>
              <a:t>의 값을 가능한 작은 값을 찾으며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이때 미분을 통해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bias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갱신함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Loss function</a:t>
            </a:r>
            <a:r>
              <a:rPr lang="ko-KR" altLang="en-US" dirty="0" smtClean="0"/>
              <a:t>의 값이 음수면 양의 방향으로 값을 줄이고 양수면 음의 방향으로 값을 줄여가며 미분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되도록 갱신함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229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49783"/>
            <a:ext cx="3888432" cy="3011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부제목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3528" y="4005064"/>
                <a:ext cx="8496944" cy="2736304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ko-KR" altLang="en-US" sz="1600" dirty="0" smtClean="0">
                    <a:solidFill>
                      <a:schemeClr val="tx1"/>
                    </a:solidFill>
                  </a:rPr>
                  <a:t>신경망 학습의 목적은 손실 함수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(Loss Function)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의 값을 최대한 줄이는 매개변수의 최적값을 찾는 것이며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이러한 문제를 푸는 것을 </a:t>
                </a:r>
                <a:r>
                  <a:rPr lang="en-US" altLang="ko-KR" sz="1600" dirty="0" smtClean="0">
                    <a:solidFill>
                      <a:srgbClr val="FF0000"/>
                    </a:solidFill>
                  </a:rPr>
                  <a:t>Optimization(</a:t>
                </a:r>
                <a:r>
                  <a:rPr lang="ko-KR" altLang="en-US" sz="1600" dirty="0" smtClean="0">
                    <a:solidFill>
                      <a:srgbClr val="FF0000"/>
                    </a:solidFill>
                  </a:rPr>
                  <a:t>최적화</a:t>
                </a:r>
                <a:r>
                  <a:rPr lang="en-US" altLang="ko-KR" sz="1600" dirty="0" smtClean="0">
                    <a:solidFill>
                      <a:srgbClr val="FF0000"/>
                    </a:solidFill>
                  </a:rPr>
                  <a:t>)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라 함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ko-KR" altLang="en-US" sz="1600" dirty="0" smtClean="0">
                    <a:solidFill>
                      <a:schemeClr val="tx1"/>
                    </a:solidFill>
                  </a:rPr>
                  <a:t>학습 파라미터 최적화 기법으로 널리 쓰이는 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Gradient Descent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는 기본적으로 아래와 같은 구조를 지님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altLang="ko-KR" sz="16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2000" dirty="0" smtClean="0">
                    <a:solidFill>
                      <a:schemeClr val="tx1"/>
                    </a:solidFill>
                  </a:rPr>
                  <a:t>W</a:t>
                </a:r>
                <a:r>
                  <a:rPr lang="en-US" altLang="ko-KR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</a:t>
                </a:r>
                <a:r>
                  <a:rPr lang="en-US" altLang="ko-KR" sz="2000" dirty="0" smtClean="0">
                    <a:solidFill>
                      <a:schemeClr val="tx1"/>
                    </a:solidFill>
                  </a:rPr>
                  <a:t>W-</a:t>
                </a:r>
                <a:r>
                  <a:rPr lang="el-GR" altLang="ko-KR" sz="2000" dirty="0" smtClean="0">
                    <a:solidFill>
                      <a:schemeClr val="tx1"/>
                    </a:solidFill>
                  </a:rPr>
                  <a:t>η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den>
                    </m:f>
                  </m:oMath>
                </a14:m>
                <a:endParaRPr lang="en-US" altLang="ko-KR" sz="2000" dirty="0" smtClean="0">
                  <a:solidFill>
                    <a:schemeClr val="tx1"/>
                  </a:solidFill>
                </a:endParaRPr>
              </a:p>
              <a:p>
                <a:endParaRPr lang="en-US" altLang="ko-KR" sz="2000" dirty="0" smtClean="0">
                  <a:solidFill>
                    <a:schemeClr val="tx1"/>
                  </a:solidFill>
                </a:endParaRPr>
              </a:p>
              <a:p>
                <a:pPr marL="285750" indent="-285750" algn="l">
                  <a:buFont typeface="Wingdings" panose="05000000000000000000" pitchFamily="2" charset="2"/>
                  <a:buChar char="Ø"/>
                </a:pPr>
                <a:r>
                  <a:rPr lang="ko-KR" altLang="en-US" sz="1600" dirty="0" smtClean="0">
                    <a:solidFill>
                      <a:schemeClr val="tx1"/>
                    </a:solidFill>
                  </a:rPr>
                  <a:t>적절한 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Learning Rate(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학습률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, </a:t>
                </a:r>
                <a:r>
                  <a:rPr lang="el-GR" altLang="ko-KR" sz="1600" dirty="0" smtClean="0">
                    <a:solidFill>
                      <a:schemeClr val="tx1"/>
                    </a:solidFill>
                  </a:rPr>
                  <a:t>η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를 직접 설정하는 것이 중요함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Font typeface="Wingdings" panose="05000000000000000000" pitchFamily="2" charset="2"/>
                  <a:buChar char="Ø"/>
                </a:pPr>
                <a:r>
                  <a:rPr lang="en-US" altLang="ko-KR" sz="1600" dirty="0" smtClean="0">
                    <a:solidFill>
                      <a:schemeClr val="tx1"/>
                    </a:solidFill>
                  </a:rPr>
                  <a:t>Learning Rate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와 같은 매개변수를 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hyper parameter(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초매개변수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600" dirty="0" smtClean="0">
                    <a:solidFill>
                      <a:schemeClr val="tx1"/>
                    </a:solidFill>
                  </a:rPr>
                  <a:t>라고 함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부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3528" y="4005064"/>
                <a:ext cx="8496944" cy="2736304"/>
              </a:xfrm>
              <a:blipFill rotWithShape="1">
                <a:blip r:embed="rId3"/>
                <a:stretch>
                  <a:fillRect l="-215" t="-1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53314"/>
            <a:ext cx="3816424" cy="2935725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2267744" y="116632"/>
            <a:ext cx="4140460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Gradient Descent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039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Local minima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Global Minima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4320480" cy="2984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33657"/>
            <a:ext cx="3928211" cy="3103623"/>
          </a:xfrm>
          <a:prstGeom prst="rect">
            <a:avLst/>
          </a:prstGeom>
        </p:spPr>
      </p:pic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323528" y="4509120"/>
            <a:ext cx="8496944" cy="2232248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신경망은 매우 복잡한 구조로 되어 있음</a:t>
            </a:r>
            <a:r>
              <a:rPr lang="en-US" altLang="ko-KR" sz="1600" dirty="0" smtClean="0">
                <a:solidFill>
                  <a:schemeClr val="tx1"/>
                </a:solidFill>
              </a:rPr>
              <a:t>. local minima</a:t>
            </a:r>
            <a:r>
              <a:rPr lang="ko-KR" altLang="en-US" sz="1600" dirty="0" smtClean="0">
                <a:solidFill>
                  <a:schemeClr val="tx1"/>
                </a:solidFill>
              </a:rPr>
              <a:t>에 빠질 수 있는 단점이 있음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Gradient Descent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en-US" altLang="ko-KR" sz="1600" dirty="0" smtClean="0">
                <a:solidFill>
                  <a:schemeClr val="tx1"/>
                </a:solidFill>
              </a:rPr>
              <a:t>non-convex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함수에서도 물론 </a:t>
            </a:r>
            <a:r>
              <a:rPr lang="en-US" altLang="ko-KR" sz="1600" dirty="0" smtClean="0">
                <a:solidFill>
                  <a:schemeClr val="tx1"/>
                </a:solidFill>
              </a:rPr>
              <a:t>Global Minima</a:t>
            </a:r>
            <a:r>
              <a:rPr lang="ko-KR" altLang="en-US" sz="1600" dirty="0" smtClean="0">
                <a:solidFill>
                  <a:schemeClr val="tx1"/>
                </a:solidFill>
              </a:rPr>
              <a:t>를 찾을 수 지만 만약 </a:t>
            </a:r>
            <a:r>
              <a:rPr lang="en-US" altLang="ko-KR" sz="1600" dirty="0" smtClean="0">
                <a:solidFill>
                  <a:schemeClr val="tx1"/>
                </a:solidFill>
              </a:rPr>
              <a:t>local minima</a:t>
            </a:r>
            <a:r>
              <a:rPr lang="ko-KR" altLang="en-US" sz="1600" dirty="0" smtClean="0">
                <a:solidFill>
                  <a:schemeClr val="tx1"/>
                </a:solidFill>
              </a:rPr>
              <a:t>에 빠졌을 경우 빠져 나오지 못함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Gradient Descent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en-US" altLang="ko-KR" sz="1600" dirty="0" smtClean="0">
                <a:solidFill>
                  <a:schemeClr val="tx1"/>
                </a:solidFill>
              </a:rPr>
              <a:t>convex </a:t>
            </a:r>
            <a:r>
              <a:rPr lang="ko-KR" altLang="en-US" sz="1600" dirty="0" smtClean="0">
                <a:solidFill>
                  <a:schemeClr val="tx1"/>
                </a:solidFill>
              </a:rPr>
              <a:t>함수처럼 </a:t>
            </a:r>
            <a:r>
              <a:rPr lang="en-US" altLang="ko-KR" sz="1600" dirty="0" smtClean="0">
                <a:solidFill>
                  <a:schemeClr val="tx1"/>
                </a:solidFill>
              </a:rPr>
              <a:t>local Minima </a:t>
            </a:r>
            <a:r>
              <a:rPr lang="ko-KR" altLang="en-US" sz="1600" dirty="0" smtClean="0">
                <a:solidFill>
                  <a:schemeClr val="tx1"/>
                </a:solidFill>
              </a:rPr>
              <a:t>와 </a:t>
            </a:r>
            <a:r>
              <a:rPr lang="en-US" altLang="ko-KR" sz="1600" dirty="0" smtClean="0">
                <a:solidFill>
                  <a:schemeClr val="tx1"/>
                </a:solidFill>
              </a:rPr>
              <a:t>Global Minima</a:t>
            </a:r>
            <a:r>
              <a:rPr lang="ko-KR" altLang="en-US" sz="1600" dirty="0" smtClean="0">
                <a:solidFill>
                  <a:schemeClr val="tx1"/>
                </a:solidFill>
              </a:rPr>
              <a:t>가 같은 구조에선 효과적임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local minima</a:t>
            </a:r>
            <a:r>
              <a:rPr lang="ko-KR" altLang="en-US" sz="1600" dirty="0" smtClean="0">
                <a:solidFill>
                  <a:schemeClr val="tx1"/>
                </a:solidFill>
              </a:rPr>
              <a:t>를 해결 해야하는 </a:t>
            </a:r>
            <a:r>
              <a:rPr lang="en-US" altLang="ko-KR" sz="1600" dirty="0" smtClean="0">
                <a:solidFill>
                  <a:schemeClr val="tx1"/>
                </a:solidFill>
              </a:rPr>
              <a:t> Gradient Descent </a:t>
            </a:r>
            <a:r>
              <a:rPr lang="ko-KR" altLang="en-US" sz="1600" dirty="0" smtClean="0">
                <a:solidFill>
                  <a:schemeClr val="tx1"/>
                </a:solidFill>
              </a:rPr>
              <a:t>기반 방법이 필요함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7664" y="403728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convex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831" y="405571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non-convex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0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Batch Gradient Descent(BGD)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1412776"/>
            <a:ext cx="8496944" cy="5328592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Gradient Descent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ko-KR" altLang="en-US" sz="1600" dirty="0" smtClean="0">
                <a:solidFill>
                  <a:schemeClr val="tx1"/>
                </a:solidFill>
              </a:rPr>
              <a:t>가지 </a:t>
            </a:r>
            <a:r>
              <a:rPr lang="en-US" altLang="ko-KR" sz="1600" dirty="0" smtClean="0">
                <a:solidFill>
                  <a:schemeClr val="tx1"/>
                </a:solidFill>
              </a:rPr>
              <a:t>Gradient Descent </a:t>
            </a:r>
            <a:r>
              <a:rPr lang="ko-KR" altLang="en-US" sz="1600" dirty="0" smtClean="0">
                <a:solidFill>
                  <a:schemeClr val="tx1"/>
                </a:solidFill>
              </a:rPr>
              <a:t>방법론이 있음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Bactch</a:t>
            </a:r>
            <a:r>
              <a:rPr lang="ko-KR" altLang="en-US" sz="1600" dirty="0" smtClean="0">
                <a:solidFill>
                  <a:schemeClr val="tx1"/>
                </a:solidFill>
              </a:rPr>
              <a:t>는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한번에  여러 개의 데이터를 묶어서 입력하는 것이고 </a:t>
            </a:r>
            <a:r>
              <a:rPr lang="en-US" altLang="ko-KR" sz="1600" dirty="0" smtClean="0">
                <a:solidFill>
                  <a:schemeClr val="tx1"/>
                </a:solidFill>
              </a:rPr>
              <a:t>GPU</a:t>
            </a:r>
            <a:r>
              <a:rPr lang="ko-KR" altLang="en-US" sz="1600" dirty="0" smtClean="0">
                <a:solidFill>
                  <a:schemeClr val="tx1"/>
                </a:solidFill>
              </a:rPr>
              <a:t>의 병렬연산 기능을 최대한 효율적으로 사용하기 위함임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Batch Gradient Descent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en-US" altLang="ko-KR" sz="1600" dirty="0" smtClean="0">
                <a:solidFill>
                  <a:schemeClr val="tx1"/>
                </a:solidFill>
              </a:rPr>
              <a:t>traning data set </a:t>
            </a:r>
            <a:r>
              <a:rPr lang="ko-KR" altLang="en-US" sz="1600" dirty="0" smtClean="0">
                <a:solidFill>
                  <a:schemeClr val="tx1"/>
                </a:solidFill>
              </a:rPr>
              <a:t>전체를 가지고 데이터를 계산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즉 </a:t>
            </a:r>
            <a:r>
              <a:rPr lang="en-US" altLang="ko-KR" sz="1600" dirty="0" smtClean="0">
                <a:solidFill>
                  <a:schemeClr val="tx1"/>
                </a:solidFill>
              </a:rPr>
              <a:t>Loss </a:t>
            </a:r>
            <a:r>
              <a:rPr lang="ko-KR" altLang="en-US" sz="1600" dirty="0" smtClean="0">
                <a:solidFill>
                  <a:schemeClr val="tx1"/>
                </a:solidFill>
              </a:rPr>
              <a:t>에 대한 각 파라미터의 </a:t>
            </a:r>
            <a:r>
              <a:rPr lang="en-US" altLang="ko-KR" sz="160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600" dirty="0" smtClean="0">
                <a:solidFill>
                  <a:schemeClr val="tx1"/>
                </a:solidFill>
              </a:rPr>
              <a:t>를 한꺼번에 구한 뒤 </a:t>
            </a:r>
            <a:r>
              <a:rPr lang="en-US" altLang="ko-KR" sz="1600" dirty="0" smtClean="0">
                <a:solidFill>
                  <a:schemeClr val="tx1"/>
                </a:solidFill>
              </a:rPr>
              <a:t>1 epoch</a:t>
            </a:r>
            <a:r>
              <a:rPr lang="ko-KR" altLang="en-US" sz="1600" dirty="0" smtClean="0">
                <a:solidFill>
                  <a:schemeClr val="tx1"/>
                </a:solidFill>
              </a:rPr>
              <a:t>동안 모든 파라미터 업데이트를 단 한번 수행하는 방식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</a:rPr>
              <a:t>단점은 매우 느리고 </a:t>
            </a:r>
            <a:r>
              <a:rPr lang="en-US" altLang="ko-KR" sz="1600" dirty="0" smtClean="0">
                <a:solidFill>
                  <a:schemeClr val="tx1"/>
                </a:solidFill>
              </a:rPr>
              <a:t>data</a:t>
            </a:r>
            <a:r>
              <a:rPr lang="ko-KR" altLang="en-US" sz="1600" dirty="0" smtClean="0">
                <a:solidFill>
                  <a:schemeClr val="tx1"/>
                </a:solidFill>
              </a:rPr>
              <a:t>를 </a:t>
            </a:r>
            <a:r>
              <a:rPr lang="en-US" altLang="ko-KR" sz="1600" dirty="0" smtClean="0">
                <a:solidFill>
                  <a:schemeClr val="tx1"/>
                </a:solidFill>
              </a:rPr>
              <a:t>RAM</a:t>
            </a:r>
            <a:r>
              <a:rPr lang="ko-KR" altLang="en-US" sz="1600" dirty="0" smtClean="0">
                <a:solidFill>
                  <a:schemeClr val="tx1"/>
                </a:solidFill>
              </a:rPr>
              <a:t>에 올려야하는데 </a:t>
            </a:r>
            <a:r>
              <a:rPr lang="en-US" altLang="ko-KR" sz="1600" dirty="0" smtClean="0">
                <a:solidFill>
                  <a:schemeClr val="tx1"/>
                </a:solidFill>
              </a:rPr>
              <a:t>RAM</a:t>
            </a:r>
            <a:r>
              <a:rPr lang="ko-KR" altLang="en-US" sz="1600" dirty="0" smtClean="0">
                <a:solidFill>
                  <a:schemeClr val="tx1"/>
                </a:solidFill>
              </a:rPr>
              <a:t>의 한계를 가질 수 있고 속도가 느리다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</a:rPr>
              <a:t>Local minima</a:t>
            </a:r>
            <a:r>
              <a:rPr lang="ko-KR" altLang="en-US" sz="1600" dirty="0" smtClean="0">
                <a:solidFill>
                  <a:schemeClr val="tx1"/>
                </a:solidFill>
              </a:rPr>
              <a:t>에 취약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4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Mini Batch Gradient Descent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1412776"/>
            <a:ext cx="8496944" cy="5328592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batch_size </a:t>
            </a:r>
            <a:r>
              <a:rPr lang="ko-KR" altLang="en-US" sz="1600" dirty="0" smtClean="0">
                <a:solidFill>
                  <a:schemeClr val="tx1"/>
                </a:solidFill>
              </a:rPr>
              <a:t>단위로 학습</a:t>
            </a:r>
            <a:r>
              <a:rPr lang="en-US" altLang="ko-KR" sz="1600" dirty="0" smtClean="0">
                <a:solidFill>
                  <a:schemeClr val="tx1"/>
                </a:solidFill>
              </a:rPr>
              <a:t>, traning data</a:t>
            </a:r>
            <a:r>
              <a:rPr lang="ko-KR" altLang="en-US" sz="1600" dirty="0" smtClean="0">
                <a:solidFill>
                  <a:schemeClr val="tx1"/>
                </a:solidFill>
              </a:rPr>
              <a:t>를 몇 개의 샘플 단위로  나누어 파라미터를 업데이트를 하는 방식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</a:rPr>
              <a:t>Mini batch Gradient Descent</a:t>
            </a:r>
            <a:r>
              <a:rPr lang="ko-KR" altLang="en-US" sz="1600" dirty="0" smtClean="0">
                <a:solidFill>
                  <a:schemeClr val="tx1"/>
                </a:solidFill>
              </a:rPr>
              <a:t>는 업데이트 빈도가 </a:t>
            </a:r>
            <a:r>
              <a:rPr lang="en-US" altLang="ko-KR" sz="1600" dirty="0" smtClean="0">
                <a:solidFill>
                  <a:schemeClr val="tx1"/>
                </a:solidFill>
              </a:rPr>
              <a:t>BGD</a:t>
            </a:r>
            <a:r>
              <a:rPr lang="ko-KR" altLang="en-US" sz="1600" dirty="0" smtClean="0">
                <a:solidFill>
                  <a:schemeClr val="tx1"/>
                </a:solidFill>
              </a:rPr>
              <a:t>보다 높으므로 </a:t>
            </a:r>
            <a:r>
              <a:rPr lang="en-US" altLang="ko-KR" sz="1600" dirty="0" smtClean="0">
                <a:solidFill>
                  <a:schemeClr val="tx1"/>
                </a:solidFill>
              </a:rPr>
              <a:t>local minima</a:t>
            </a:r>
            <a:r>
              <a:rPr lang="ko-KR" altLang="en-US" sz="1600" dirty="0" smtClean="0">
                <a:solidFill>
                  <a:schemeClr val="tx1"/>
                </a:solidFill>
              </a:rPr>
              <a:t>를 피할 가능성이 있음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</a:rPr>
              <a:t>메모리를 효율적으로 사용 가능하고 계산효율이 높음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solidFill>
                  <a:schemeClr val="tx1"/>
                </a:solidFill>
              </a:rPr>
              <a:t>Mini batch Gradient Descent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en-US" altLang="ko-KR" sz="1600" dirty="0" smtClean="0">
                <a:solidFill>
                  <a:schemeClr val="tx1"/>
                </a:solidFill>
              </a:rPr>
              <a:t>batch_size</a:t>
            </a:r>
            <a:r>
              <a:rPr lang="ko-KR" altLang="en-US" sz="1600" dirty="0" smtClean="0">
                <a:solidFill>
                  <a:schemeClr val="tx1"/>
                </a:solidFill>
              </a:rPr>
              <a:t>라는 </a:t>
            </a:r>
            <a:r>
              <a:rPr lang="en-US" altLang="ko-KR" sz="1600" dirty="0" smtClean="0">
                <a:solidFill>
                  <a:schemeClr val="tx1"/>
                </a:solidFill>
              </a:rPr>
              <a:t>hyper parameter</a:t>
            </a:r>
            <a:r>
              <a:rPr lang="ko-KR" altLang="en-US" sz="1600" dirty="0" smtClean="0">
                <a:solidFill>
                  <a:schemeClr val="tx1"/>
                </a:solidFill>
              </a:rPr>
              <a:t>를 구성이 필요하다는 단점이 있음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algn="l"/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5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8208912" cy="93610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SGD(Stochastic Gradient Descent </a:t>
            </a:r>
            <a:r>
              <a:rPr lang="ko-KR" altLang="en-US" sz="2800" dirty="0" smtClean="0"/>
              <a:t>확률적 경사 하강법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6" y="1844824"/>
            <a:ext cx="4147067" cy="9907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4" y="1254890"/>
            <a:ext cx="3761339" cy="2534150"/>
          </a:xfrm>
          <a:prstGeom prst="rect">
            <a:avLst/>
          </a:prstGeom>
        </p:spPr>
      </p:pic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467544" y="4509120"/>
            <a:ext cx="8496944" cy="2088232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SGD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는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mini-batch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로 짤라놓고 그 중에 무작위로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mini-batch data set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을 가져옴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왜 확률적이라 부르는가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SGD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는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mini_batch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무엇을 선택하냐에 따라 값이 달라지기 때문에 확률적이라 부름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SGD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는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BGD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보다 속도가 빠르고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local minima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피할 확률이 높아지지만 완벽히 피할 수는 없음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algn="l"/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4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4" y="978441"/>
            <a:ext cx="4555936" cy="49011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30" y="1556792"/>
            <a:ext cx="3936434" cy="3744416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8208912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SGD</a:t>
            </a:r>
            <a:r>
              <a:rPr lang="ko-KR" altLang="en-US" sz="2800" dirty="0" smtClean="0"/>
              <a:t>가 왜 </a:t>
            </a:r>
            <a:r>
              <a:rPr lang="en-US" altLang="ko-KR" sz="2800" dirty="0" smtClean="0"/>
              <a:t>local minima</a:t>
            </a:r>
            <a:r>
              <a:rPr lang="ko-KR" altLang="en-US" sz="2800" dirty="0" smtClean="0"/>
              <a:t>에 덜 빠지는 이유</a:t>
            </a:r>
            <a:endParaRPr lang="ko-KR" altLang="en-US" sz="2800" dirty="0"/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467544" y="5805264"/>
            <a:ext cx="8496944" cy="792088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SGD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는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mini-batch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 따라 이동을 하기 때문에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local minima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 빠질 확률이 적어짐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하지만 빠지면 빠져나갈 방법이 필요함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-&gt; momentum</a:t>
            </a:r>
          </a:p>
          <a:p>
            <a:pPr algn="l"/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8208912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Diagram of Gradient Descent Development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712968" cy="5400600"/>
          </a:xfrm>
          <a:prstGeom prst="rect">
            <a:avLst/>
          </a:prstGeom>
        </p:spPr>
      </p:pic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467544" y="908720"/>
            <a:ext cx="8496944" cy="5688632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Momentum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방향이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local minima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해결하는 방향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Adaptive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방향이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Learning Rate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조정하면서 해결하는 방향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매개변수 갱신</a:t>
            </a:r>
            <a:endParaRPr lang="ko-KR" altLang="en-US" sz="2800" dirty="0"/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323528" y="4869160"/>
            <a:ext cx="8496944" cy="1728192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신경망 학습의 목적은 손실 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(Loss Function)</a:t>
            </a:r>
            <a:r>
              <a:rPr lang="ko-KR" altLang="en-US" sz="1600" dirty="0" smtClean="0">
                <a:solidFill>
                  <a:schemeClr val="tx1"/>
                </a:solidFill>
              </a:rPr>
              <a:t>의 값을 최대한 줄이는 매개변수의 최적값을 찾는 것이며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이러한 문제를 푸는 것을 </a:t>
            </a:r>
            <a:r>
              <a:rPr lang="en-US" altLang="ko-KR" sz="1600" dirty="0" smtClean="0">
                <a:solidFill>
                  <a:srgbClr val="FF0000"/>
                </a:solidFill>
              </a:rPr>
              <a:t>Optimization(</a:t>
            </a:r>
            <a:r>
              <a:rPr lang="ko-KR" altLang="en-US" sz="1600" dirty="0" smtClean="0">
                <a:solidFill>
                  <a:srgbClr val="FF0000"/>
                </a:solidFill>
              </a:rPr>
              <a:t>최적화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</a:rPr>
              <a:t>라 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그러나 매개변수 공간은 매우 넓고 복잡해서 최적의 솔루션을 찾기란 힘들고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더욱이 다층 신경망에서는 매개변수의 수가 증가하여 이를 최적화하기 힘듬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Optimization(</a:t>
            </a:r>
            <a:r>
              <a:rPr lang="ko-KR" altLang="en-US" sz="1600" dirty="0" smtClean="0">
                <a:solidFill>
                  <a:schemeClr val="tx1"/>
                </a:solidFill>
              </a:rPr>
              <a:t>최적화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</a:rPr>
              <a:t>를 하는 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ko-KR" altLang="en-US" sz="1600" dirty="0" smtClean="0">
                <a:solidFill>
                  <a:schemeClr val="tx1"/>
                </a:solidFill>
              </a:rPr>
              <a:t>가지 방법은 </a:t>
            </a:r>
            <a:r>
              <a:rPr lang="en-US" altLang="ko-KR" sz="1600" dirty="0" smtClean="0">
                <a:solidFill>
                  <a:schemeClr val="tx1"/>
                </a:solidFill>
              </a:rPr>
              <a:t>Random Search (</a:t>
            </a:r>
            <a:r>
              <a:rPr lang="ko-KR" altLang="en-US" sz="1600" dirty="0" smtClean="0">
                <a:solidFill>
                  <a:schemeClr val="tx1"/>
                </a:solidFill>
              </a:rPr>
              <a:t>무작위 탐색</a:t>
            </a:r>
            <a:r>
              <a:rPr lang="en-US" altLang="ko-KR" sz="1600" dirty="0" smtClean="0">
                <a:solidFill>
                  <a:schemeClr val="tx1"/>
                </a:solidFill>
              </a:rPr>
              <a:t>), Random Local Search (</a:t>
            </a:r>
            <a:r>
              <a:rPr lang="ko-KR" altLang="en-US" sz="1600" dirty="0" smtClean="0">
                <a:solidFill>
                  <a:schemeClr val="tx1"/>
                </a:solidFill>
              </a:rPr>
              <a:t>무작위 국소 탐색</a:t>
            </a:r>
            <a:r>
              <a:rPr lang="en-US" altLang="ko-KR" sz="1600" dirty="0" smtClean="0">
                <a:solidFill>
                  <a:schemeClr val="tx1"/>
                </a:solidFill>
              </a:rPr>
              <a:t>), </a:t>
            </a:r>
            <a:r>
              <a:rPr lang="en-US" altLang="ko-KR" sz="1600" dirty="0" smtClean="0">
                <a:solidFill>
                  <a:srgbClr val="FF0000"/>
                </a:solidFill>
              </a:rPr>
              <a:t>Gradient(</a:t>
            </a:r>
            <a:r>
              <a:rPr lang="ko-KR" altLang="en-US" sz="1600" dirty="0" smtClean="0">
                <a:solidFill>
                  <a:srgbClr val="FF0000"/>
                </a:solidFill>
              </a:rPr>
              <a:t>기울기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미분</a:t>
            </a:r>
            <a:r>
              <a:rPr lang="en-US" altLang="ko-KR" sz="1600" dirty="0" smtClean="0">
                <a:solidFill>
                  <a:srgbClr val="FF0000"/>
                </a:solidFill>
              </a:rPr>
              <a:t>))</a:t>
            </a:r>
            <a:r>
              <a:rPr lang="ko-KR" altLang="en-US" sz="1600" dirty="0" smtClean="0">
                <a:solidFill>
                  <a:schemeClr val="tx1"/>
                </a:solidFill>
              </a:rPr>
              <a:t>가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있음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0" y="1030702"/>
            <a:ext cx="8385979" cy="376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1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신경망의 작동 방법의 종류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96688"/>
            <a:ext cx="8208912" cy="3828456"/>
          </a:xfrm>
          <a:prstGeom prst="rect">
            <a:avLst/>
          </a:prstGeom>
        </p:spPr>
      </p:pic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467544" y="4941168"/>
            <a:ext cx="8064896" cy="1728192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순방향</a:t>
            </a:r>
            <a:r>
              <a:rPr lang="en-US" altLang="ko-KR" sz="1600" dirty="0" smtClean="0">
                <a:solidFill>
                  <a:schemeClr val="tx1"/>
                </a:solidFill>
              </a:rPr>
              <a:t>(Forward Computation)</a:t>
            </a:r>
            <a:r>
              <a:rPr lang="ko-KR" altLang="en-US" sz="1600" dirty="0" smtClean="0">
                <a:solidFill>
                  <a:schemeClr val="tx1"/>
                </a:solidFill>
              </a:rPr>
              <a:t> 방법은 정보들이 입력층에서 은닉층으로 은닉층에서 출력층으로 쭉 한방향으로 흐르는 신경망으로써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오차에 대한 가중치의 조절이 불가능 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오차역전파</a:t>
            </a:r>
            <a:r>
              <a:rPr lang="en-US" altLang="ko-KR" sz="1600" dirty="0" smtClean="0">
                <a:solidFill>
                  <a:schemeClr val="tx1"/>
                </a:solidFill>
              </a:rPr>
              <a:t>(Error Backpropagation)</a:t>
            </a:r>
            <a:r>
              <a:rPr lang="ko-KR" altLang="en-US" sz="1600" dirty="0" smtClean="0">
                <a:solidFill>
                  <a:schemeClr val="tx1"/>
                </a:solidFill>
              </a:rPr>
              <a:t>의 경우 결과의 오차를 줄이기 위해 각 노드에서 다음 노드로 이어지는 가중치를 조절하는 방법임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이 </a:t>
            </a:r>
            <a:r>
              <a:rPr lang="ko-KR" altLang="en-US" sz="1600" dirty="0">
                <a:solidFill>
                  <a:schemeClr val="tx1"/>
                </a:solidFill>
              </a:rPr>
              <a:t>때</a:t>
            </a:r>
            <a:r>
              <a:rPr lang="ko-KR" altLang="en-US" sz="1600" dirty="0" smtClean="0">
                <a:solidFill>
                  <a:schemeClr val="tx1"/>
                </a:solidFill>
              </a:rPr>
              <a:t> 가중치를 조절하기 위해 다시 뒤로 되돌아가기 </a:t>
            </a:r>
            <a:r>
              <a:rPr lang="ko-KR" altLang="en-US" sz="1600" dirty="0">
                <a:solidFill>
                  <a:schemeClr val="tx1"/>
                </a:solidFill>
              </a:rPr>
              <a:t>때</a:t>
            </a:r>
            <a:r>
              <a:rPr lang="ko-KR" altLang="en-US" sz="1600" dirty="0" smtClean="0">
                <a:solidFill>
                  <a:schemeClr val="tx1"/>
                </a:solidFill>
              </a:rPr>
              <a:t>문에 역전파라고 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8208912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Momentum(</a:t>
            </a:r>
            <a:r>
              <a:rPr lang="ko-KR" altLang="en-US" sz="2800" dirty="0" smtClean="0"/>
              <a:t>모멘텀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73" y="1118573"/>
            <a:ext cx="2808312" cy="2232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824525"/>
            <a:ext cx="3229426" cy="2367717"/>
          </a:xfrm>
          <a:prstGeom prst="rect">
            <a:avLst/>
          </a:prstGeom>
        </p:spPr>
      </p:pic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323529" y="3933056"/>
            <a:ext cx="8496944" cy="2736304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은 운동량을 뜻하는 단어로 물리와 관계가 있음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라는 변수는 물리에서 말하는 속도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velocity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 해당함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기울기 방향으로 힘을 받아 물체가 가속된다는 물리법칙을 나타내며 매개변수를 조정 해야하는 방향 및 속도임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는 감쇠 하이퍼파라미터로 이전 기울기가 얼마나 빨리 누적되는지 또는 누적된 이전 기울기를 얼마나 신뢰하는지 결정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지금까지는 현재의 기울기를 가지고 업데이트를 했지만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은 이전에 사용했던 기울기 까지 반영을 해서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local minima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벗어날 수 있음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local minima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은 빠져나갈 수 있지만 관성 때문에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global minima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넘어갈 수 있음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algn="l"/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53660"/>
            <a:ext cx="2592287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4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8208912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NAG(Nesterov Accelerated Gradient)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0" y="1340768"/>
            <a:ext cx="3581900" cy="19147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340768"/>
            <a:ext cx="4752528" cy="1314633"/>
          </a:xfrm>
          <a:prstGeom prst="rect">
            <a:avLst/>
          </a:prstGeom>
        </p:spPr>
      </p:pic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323529" y="4221088"/>
            <a:ext cx="8496944" cy="2448271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 기법은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을 업그레이드 한 버전임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Momentum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은 붉은 점에서 기울기를 구하지만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NAG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는 녹색선과 빨간선이 이루는 꼭지점에서 기울기를 구함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 비해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global minima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 더 빨리 수렴함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l-GR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Θ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az-Cyrl-AZ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г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Vt-1)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수식이 추가됨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원래의 자리 </a:t>
            </a:r>
            <a:r>
              <a:rPr lang="el-GR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Θ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을 고려해서 기울기를 계산을 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5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8208912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AdaGrad(Adaptive Gradient)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84038"/>
            <a:ext cx="5688632" cy="2028937"/>
          </a:xfrm>
          <a:prstGeom prst="rect">
            <a:avLst/>
          </a:prstGeom>
        </p:spPr>
      </p:pic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215516" y="3789040"/>
            <a:ext cx="8496944" cy="2880319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AdaGrad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는 각각의 학습 매개변수에 맞춤형으로 학습률을 조정하면서 학습을 진행함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여기에서 ∙은 행렬의 원소별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곱셈을 의미함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l-GR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ε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은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으로 나누는 것을 방지하기 위해 사용함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Minima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 거의 도달했다면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size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작게하고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아직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minima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에서 멀다면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size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는 크게 조정함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하지만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가 학습을 할수록 무한대로 커지기 때문에 실행하면 실행할수록 느려지고 어느 순간 갱신량이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 되어 갱신이 하지 않는 문제가 있음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이를 해결 하기 위해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RMSProp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임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8208912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RMSProp 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14" y="1124744"/>
            <a:ext cx="6325483" cy="1705213"/>
          </a:xfrm>
          <a:prstGeom prst="rect">
            <a:avLst/>
          </a:prstGeom>
        </p:spPr>
      </p:pic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215516" y="3789040"/>
            <a:ext cx="8496944" cy="2880319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(1-r)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을 곱해줌으로써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보다 작은 값을 곱하면 무한으로 수렴하지 않음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즉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과거의 모든 기울기를 다 더해 균일하게 반영한 것이 아니라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먼 과거의 기울기는 서서히 잊고 새로운 기울기 정보를 크게 반영하기 위해 지수이동평균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(Exponential Moving Average)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을 적용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10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8208912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AdaDelta 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068430"/>
            <a:ext cx="6264696" cy="2377493"/>
          </a:xfrm>
          <a:prstGeom prst="rect">
            <a:avLst/>
          </a:prstGeom>
        </p:spPr>
      </p:pic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215516" y="3789040"/>
            <a:ext cx="8496944" cy="2880319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AdaDelta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는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AdaGrad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의 단점을 보완하기 위해 제안된 방법임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매개변수의 변화량까지 고려하고 값을 저장함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즉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기울기 값과 매개변수의 변화량까지 고려함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η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학습률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 없기 때문에 초기에 학습률을 지정하지 않음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8208912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ADAM(Adaptive Moment Estimation) 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80728"/>
            <a:ext cx="5688632" cy="2592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5736" y="100378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12522" y="14043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215516" y="3789040"/>
            <a:ext cx="8496944" cy="2880319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Adam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은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RMSP(</a:t>
            </a:r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AdaGrad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의 단점보완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과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방식을 융합한 듯한 알고리즘임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①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번은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momentum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방식의 수식임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②번은 </a:t>
            </a:r>
            <a:r>
              <a:rPr lang="en-US" altLang="ko-KR" sz="1600" dirty="0" smtClean="0">
                <a:solidFill>
                  <a:schemeClr val="tx1"/>
                </a:solidFill>
              </a:rPr>
              <a:t>Adaptive </a:t>
            </a:r>
            <a:r>
              <a:rPr lang="ko-KR" altLang="en-US" sz="1600" dirty="0" smtClean="0">
                <a:solidFill>
                  <a:schemeClr val="tx1"/>
                </a:solidFill>
              </a:rPr>
              <a:t>방식의 수식임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Adam </a:t>
            </a:r>
            <a:r>
              <a:rPr lang="ko-KR" altLang="en-US" sz="1600" dirty="0" smtClean="0">
                <a:solidFill>
                  <a:schemeClr val="tx1"/>
                </a:solidFill>
              </a:rPr>
              <a:t>에서는 처음에 </a:t>
            </a:r>
            <a:r>
              <a:rPr lang="en-US" altLang="ko-KR" sz="1600" dirty="0" smtClean="0">
                <a:solidFill>
                  <a:schemeClr val="tx1"/>
                </a:solidFill>
              </a:rPr>
              <a:t>m</a:t>
            </a:r>
            <a:r>
              <a:rPr lang="ko-KR" altLang="en-US" sz="1600" dirty="0" smtClean="0">
                <a:solidFill>
                  <a:schemeClr val="tx1"/>
                </a:solidFill>
              </a:rPr>
              <a:t>과 </a:t>
            </a:r>
            <a:r>
              <a:rPr lang="en-US" altLang="ko-KR" sz="1600" dirty="0" smtClean="0">
                <a:solidFill>
                  <a:schemeClr val="tx1"/>
                </a:solidFill>
              </a:rPr>
              <a:t>v</a:t>
            </a:r>
            <a:r>
              <a:rPr lang="ko-KR" altLang="en-US" sz="1600" dirty="0" smtClean="0">
                <a:solidFill>
                  <a:schemeClr val="tx1"/>
                </a:solidFill>
              </a:rPr>
              <a:t>가 </a:t>
            </a:r>
            <a:r>
              <a:rPr lang="en-US" altLang="ko-KR" sz="1600" dirty="0" smtClean="0">
                <a:solidFill>
                  <a:schemeClr val="tx1"/>
                </a:solidFill>
              </a:rPr>
              <a:t>0</a:t>
            </a:r>
            <a:r>
              <a:rPr lang="ko-KR" altLang="en-US" sz="1600" dirty="0" smtClean="0">
                <a:solidFill>
                  <a:schemeClr val="tx1"/>
                </a:solidFill>
              </a:rPr>
              <a:t>으로 초기화되어 있기 때문에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학습의 초반부에는 </a:t>
            </a:r>
            <a:r>
              <a:rPr lang="en-US" altLang="ko-KR" sz="1600" dirty="0" smtClean="0">
                <a:solidFill>
                  <a:schemeClr val="tx1"/>
                </a:solidFill>
              </a:rPr>
              <a:t>m, v </a:t>
            </a:r>
            <a:r>
              <a:rPr lang="ko-KR" altLang="en-US" sz="1600" dirty="0" smtClean="0">
                <a:solidFill>
                  <a:schemeClr val="tx1"/>
                </a:solidFill>
              </a:rPr>
              <a:t>가 </a:t>
            </a:r>
            <a:r>
              <a:rPr lang="en-US" altLang="ko-KR" sz="1600" dirty="0" smtClean="0">
                <a:solidFill>
                  <a:schemeClr val="tx1"/>
                </a:solidFill>
              </a:rPr>
              <a:t>0</a:t>
            </a:r>
            <a:r>
              <a:rPr lang="ko-KR" altLang="en-US" sz="1600" dirty="0" smtClean="0">
                <a:solidFill>
                  <a:schemeClr val="tx1"/>
                </a:solidFill>
              </a:rPr>
              <a:t>에 가깝게 </a:t>
            </a:r>
            <a:r>
              <a:rPr lang="en-US" altLang="ko-KR" sz="1600" dirty="0" smtClean="0">
                <a:solidFill>
                  <a:schemeClr val="tx1"/>
                </a:solidFill>
              </a:rPr>
              <a:t>bias </a:t>
            </a:r>
            <a:r>
              <a:rPr lang="ko-KR" altLang="en-US" sz="1600" dirty="0" smtClean="0">
                <a:solidFill>
                  <a:schemeClr val="tx1"/>
                </a:solidFill>
              </a:rPr>
              <a:t>되어있을 거라 생각하여 </a:t>
            </a:r>
            <a:r>
              <a:rPr lang="en-US" altLang="ko-KR" sz="1600" dirty="0" smtClean="0">
                <a:solidFill>
                  <a:schemeClr val="tx1"/>
                </a:solidFill>
              </a:rPr>
              <a:t>unbiased </a:t>
            </a:r>
            <a:r>
              <a:rPr lang="ko-KR" altLang="en-US" sz="1600" dirty="0" smtClean="0">
                <a:solidFill>
                  <a:schemeClr val="tx1"/>
                </a:solidFill>
              </a:rPr>
              <a:t>하게 바꿔줌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직관적으로 모멘텀과 </a:t>
            </a:r>
            <a:r>
              <a:rPr lang="en-US" altLang="ko-KR" sz="1600" dirty="0" smtClean="0">
                <a:solidFill>
                  <a:schemeClr val="tx1"/>
                </a:solidFill>
              </a:rPr>
              <a:t>RMSprop</a:t>
            </a:r>
            <a:r>
              <a:rPr lang="ko-KR" altLang="en-US" sz="1600" dirty="0" smtClean="0">
                <a:solidFill>
                  <a:schemeClr val="tx1"/>
                </a:solidFill>
              </a:rPr>
              <a:t>의 방법을 융합하여 탐색 경로를 효율적으로 바꿔주며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하이퍼파라미터의 편향 보정이 진행된다는 것이 주요 특징이다</a:t>
            </a:r>
            <a:r>
              <a:rPr lang="en-US" altLang="ko-KR" sz="1600" dirty="0" smtClean="0">
                <a:solidFill>
                  <a:schemeClr val="tx1"/>
                </a:solidFill>
              </a:rPr>
              <a:t>.(</a:t>
            </a:r>
            <a:r>
              <a:rPr lang="ko-KR" altLang="en-US" sz="1600" dirty="0" smtClean="0">
                <a:solidFill>
                  <a:schemeClr val="tx1"/>
                </a:solidFill>
              </a:rPr>
              <a:t>관성 </a:t>
            </a:r>
            <a:r>
              <a:rPr lang="en-US" altLang="ko-KR" sz="1600" dirty="0" smtClean="0">
                <a:solidFill>
                  <a:schemeClr val="tx1"/>
                </a:solidFill>
              </a:rPr>
              <a:t>+ </a:t>
            </a:r>
            <a:r>
              <a:rPr lang="ko-KR" altLang="en-US" sz="1600" dirty="0" smtClean="0">
                <a:solidFill>
                  <a:schemeClr val="tx1"/>
                </a:solidFill>
              </a:rPr>
              <a:t>적응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496944" cy="5904656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Gradient Descent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최적의 값을 찾아가는 것은 정확하지만 너무 느리다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SGD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통해서 빠르게</a:t>
            </a:r>
            <a:r>
              <a:rPr lang="ko-KR" altLang="en-US" sz="1800" dirty="0"/>
              <a:t> </a:t>
            </a:r>
            <a:r>
              <a:rPr lang="ko-KR" altLang="en-US" sz="1800" dirty="0">
                <a:solidFill>
                  <a:schemeClr val="tx1"/>
                </a:solidFill>
              </a:rPr>
              <a:t>찾을 수 있도록 </a:t>
            </a:r>
            <a:r>
              <a:rPr lang="ko-KR" altLang="en-US" sz="1800" dirty="0" smtClean="0">
                <a:solidFill>
                  <a:schemeClr val="tx1"/>
                </a:solidFill>
              </a:rPr>
              <a:t>발전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그러나 최적의 값을 찾아가는 방향이 </a:t>
            </a:r>
            <a:r>
              <a:rPr lang="ko-KR" altLang="en-US" sz="1600" dirty="0" smtClean="0">
                <a:solidFill>
                  <a:schemeClr val="tx1"/>
                </a:solidFill>
              </a:rPr>
              <a:t>뒤죽박죽이고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한 스텝 나아가기 위한 사이즈를 정하기 어렵다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위한 사이즈를 정하기 어렵다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en-US" altLang="ko-KR" sz="12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방향과 스텝 사이즈를 고려하는 새로운 </a:t>
            </a:r>
            <a:r>
              <a:rPr lang="en-US" altLang="ko-KR" sz="1800" dirty="0" smtClean="0">
                <a:solidFill>
                  <a:schemeClr val="tx1"/>
                </a:solidFill>
              </a:rPr>
              <a:t>Optimizer</a:t>
            </a:r>
            <a:r>
              <a:rPr lang="ko-KR" altLang="en-US" sz="1800" dirty="0" smtClean="0">
                <a:solidFill>
                  <a:schemeClr val="tx1"/>
                </a:solidFill>
              </a:rPr>
              <a:t>들이 많이 나옴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방향성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1085850" lvl="2" indent="-171450" algn="l"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solidFill>
                  <a:schemeClr val="tx1"/>
                </a:solidFill>
              </a:rPr>
              <a:t>Momentum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solidFill>
                  <a:schemeClr val="tx1"/>
                </a:solidFill>
              </a:rPr>
              <a:t>Nag</a:t>
            </a:r>
            <a:r>
              <a:rPr lang="en-US" altLang="ko-KR" sz="800" dirty="0" smtClean="0">
                <a:solidFill>
                  <a:schemeClr val="tx1"/>
                </a:solidFill>
              </a:rPr>
              <a:t>	</a:t>
            </a:r>
          </a:p>
          <a:p>
            <a:pPr lvl="1" algn="l"/>
            <a:endParaRPr lang="en-US" altLang="ko-KR" sz="1200" dirty="0" smtClean="0">
              <a:solidFill>
                <a:schemeClr val="tx1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스텝사이즈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1200150" lvl="2" indent="-285750" algn="l"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solidFill>
                  <a:schemeClr val="tx1"/>
                </a:solidFill>
              </a:rPr>
              <a:t>Adagrad</a:t>
            </a:r>
          </a:p>
          <a:p>
            <a:pPr marL="1200150" lvl="2" indent="-285750" algn="l"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solidFill>
                  <a:schemeClr val="tx1"/>
                </a:solidFill>
              </a:rPr>
              <a:t>RMSPop</a:t>
            </a:r>
          </a:p>
          <a:p>
            <a:pPr marL="1200150" lvl="2" indent="-285750" algn="l"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solidFill>
                  <a:schemeClr val="tx1"/>
                </a:solidFill>
              </a:rPr>
              <a:t>AdaDelta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방향성 </a:t>
            </a:r>
            <a:r>
              <a:rPr lang="en-US" altLang="ko-KR" sz="1600" dirty="0" smtClean="0">
                <a:solidFill>
                  <a:schemeClr val="tx1"/>
                </a:solidFill>
              </a:rPr>
              <a:t>+ </a:t>
            </a:r>
            <a:r>
              <a:rPr lang="ko-KR" altLang="en-US" sz="1600" dirty="0" smtClean="0">
                <a:solidFill>
                  <a:schemeClr val="tx1"/>
                </a:solidFill>
              </a:rPr>
              <a:t>스텝사이즈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1200150" lvl="2" indent="-285750" algn="l"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solidFill>
                  <a:schemeClr val="tx1"/>
                </a:solidFill>
              </a:rPr>
              <a:t>Adam</a:t>
            </a:r>
          </a:p>
          <a:p>
            <a:pPr marL="1200150" lvl="2" indent="-285750" algn="l"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solidFill>
                  <a:schemeClr val="tx1"/>
                </a:solidFill>
              </a:rPr>
              <a:t>Nadam</a:t>
            </a:r>
          </a:p>
        </p:txBody>
      </p:sp>
    </p:spTree>
    <p:extLst>
      <p:ext uri="{BB962C8B-B14F-4D97-AF65-F5344CB8AC3E}">
        <p14:creationId xmlns:p14="http://schemas.microsoft.com/office/powerpoint/2010/main" val="686958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계산</a:t>
            </a:r>
            <a:r>
              <a:rPr lang="ko-KR" altLang="en-US" sz="1600" dirty="0" smtClean="0"/>
              <a:t> </a:t>
            </a:r>
            <a:r>
              <a:rPr lang="ko-KR" altLang="en-US" sz="2800" dirty="0" smtClean="0"/>
              <a:t>그래프</a:t>
            </a:r>
            <a:endParaRPr lang="ko-KR" altLang="en-US" sz="2000" dirty="0"/>
          </a:p>
        </p:txBody>
      </p:sp>
      <p:pic>
        <p:nvPicPr>
          <p:cNvPr id="3074" name="Picture 2" descr="C:\Users\USER\Desktop\사진 맨\why 계산 그래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68760"/>
            <a:ext cx="5216376" cy="241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552" y="4077072"/>
            <a:ext cx="820891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/>
              <a:t>역전파를</a:t>
            </a:r>
            <a:r>
              <a:rPr lang="ko-KR" altLang="en-US" dirty="0" smtClean="0"/>
              <a:t> 통해 미분을 효율적으로 계산할 수 있음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어떤 식품을 추가하든 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자신과 관련한 계산 외에는  아무것도 신경 쓰지 않음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아무리 복잡해도 각 </a:t>
            </a:r>
            <a:r>
              <a:rPr lang="ko-KR" altLang="en-US" dirty="0" err="1" smtClean="0"/>
              <a:t>노드에서는</a:t>
            </a:r>
            <a:r>
              <a:rPr lang="ko-KR" altLang="en-US" dirty="0" smtClean="0"/>
              <a:t> 단순한 계산으로 문제를 단순화할 수 있음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775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계산</a:t>
            </a:r>
            <a:r>
              <a:rPr lang="ko-KR" altLang="en-US" sz="2000" dirty="0" smtClean="0"/>
              <a:t> </a:t>
            </a:r>
            <a:r>
              <a:rPr lang="ko-KR" altLang="en-US" sz="2800" dirty="0" smtClean="0"/>
              <a:t>그래프의 </a:t>
            </a:r>
            <a:r>
              <a:rPr lang="ko-KR" altLang="en-US" sz="2800" dirty="0" err="1" smtClean="0"/>
              <a:t>역전파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23174" y="4278522"/>
            <a:ext cx="6298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E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국소적 미분을 곱한 후 다음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전달함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극소적 미분은 </a:t>
            </a:r>
            <a:r>
              <a:rPr lang="en-US" altLang="ko-KR" dirty="0" smtClean="0"/>
              <a:t>y=f(x) </a:t>
            </a:r>
            <a:r>
              <a:rPr lang="ko-KR" altLang="en-US" dirty="0" smtClean="0"/>
              <a:t>계산의 미분을 구한 것을 말함</a:t>
            </a:r>
            <a:endParaRPr lang="en-US" altLang="ko-KR" dirty="0" smtClean="0"/>
          </a:p>
        </p:txBody>
      </p:sp>
      <p:pic>
        <p:nvPicPr>
          <p:cNvPr id="4098" name="Picture 2" descr="C:\Users\USER\Desktop\사진 맨\역전파 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63805"/>
            <a:ext cx="5238751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사진 맨\미분~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44656"/>
            <a:ext cx="194421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9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연쇄 법칙과 계산 그래프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23174" y="4278522"/>
                <a:ext cx="62989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ko-KR" b="0" i="1" baseline="30000" smtClean="0">
                        <a:latin typeface="Cambria Math"/>
                      </a:rPr>
                      <m:t>2</m:t>
                    </m:r>
                  </m:oMath>
                </a14:m>
                <a:r>
                  <a:rPr lang="ko-KR" altLang="en-US" dirty="0" smtClean="0"/>
                  <a:t> 라는 식을 왼쪽 두 개의 식으로 구성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dirty="0" smtClean="0"/>
                  <a:t>미분을 통해 결과적으로 </a:t>
                </a:r>
                <a:r>
                  <a:rPr lang="en-US" altLang="ko-KR" dirty="0" smtClean="0"/>
                  <a:t>x</a:t>
                </a:r>
                <a:r>
                  <a:rPr lang="ko-KR" altLang="en-US" dirty="0" smtClean="0"/>
                  <a:t>에 대한 </a:t>
                </a:r>
                <a:r>
                  <a:rPr lang="en-US" altLang="ko-KR" dirty="0" smtClean="0"/>
                  <a:t>z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미분값을</a:t>
                </a:r>
                <a:r>
                  <a:rPr lang="ko-KR" altLang="en-US" dirty="0" smtClean="0"/>
                  <a:t> 구함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74" y="4278522"/>
                <a:ext cx="6298976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678" b="-3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C:\Users\USER\Desktop\사진 맨\체인 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12065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esktop\사진 맨\체인 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63933"/>
            <a:ext cx="5238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4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퍼셉트론 알고리즘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9" y="970507"/>
            <a:ext cx="3096344" cy="2664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202362"/>
            <a:ext cx="4254909" cy="2200582"/>
          </a:xfrm>
          <a:prstGeom prst="rect">
            <a:avLst/>
          </a:prstGeom>
        </p:spPr>
      </p:pic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467544" y="3664767"/>
            <a:ext cx="8064896" cy="2664296"/>
          </a:xfrm>
        </p:spPr>
        <p:txBody>
          <a:bodyPr>
            <a:normAutofit fontScale="92500"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퍼셉트론은 다수의 신호를 입력으로 받아 하나의 신호를 출력하고 신호는 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</a:rPr>
              <a:t>과</a:t>
            </a:r>
            <a:r>
              <a:rPr lang="en-US" altLang="ko-KR" sz="1600" dirty="0" smtClean="0">
                <a:solidFill>
                  <a:schemeClr val="tx1"/>
                </a:solidFill>
              </a:rPr>
              <a:t>0</a:t>
            </a:r>
            <a:r>
              <a:rPr lang="ko-KR" altLang="en-US" sz="1600" dirty="0" smtClean="0">
                <a:solidFill>
                  <a:schemeClr val="tx1"/>
                </a:solidFill>
              </a:rPr>
              <a:t>을 가질 수 있고 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</a:rPr>
              <a:t>은 신호가 흐른다</a:t>
            </a:r>
            <a:r>
              <a:rPr lang="en-US" altLang="ko-KR" sz="1600" dirty="0" smtClean="0">
                <a:solidFill>
                  <a:schemeClr val="tx1"/>
                </a:solidFill>
              </a:rPr>
              <a:t>, 0</a:t>
            </a:r>
            <a:r>
              <a:rPr lang="ko-KR" altLang="en-US" sz="1600" dirty="0" smtClean="0">
                <a:solidFill>
                  <a:schemeClr val="tx1"/>
                </a:solidFill>
              </a:rPr>
              <a:t>은 신호가 흐르지 않는다를 의미함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X1,x2</a:t>
            </a:r>
            <a:r>
              <a:rPr lang="ko-KR" altLang="en-US" sz="1600" dirty="0" smtClean="0">
                <a:solidFill>
                  <a:schemeClr val="tx1"/>
                </a:solidFill>
              </a:rPr>
              <a:t>는 입력 신호</a:t>
            </a:r>
            <a:r>
              <a:rPr lang="en-US" altLang="ko-KR" sz="1600" dirty="0" smtClean="0">
                <a:solidFill>
                  <a:schemeClr val="tx1"/>
                </a:solidFill>
              </a:rPr>
              <a:t>,  y</a:t>
            </a:r>
            <a:r>
              <a:rPr lang="ko-KR" altLang="en-US" sz="1600" dirty="0" smtClean="0">
                <a:solidFill>
                  <a:schemeClr val="tx1"/>
                </a:solidFill>
              </a:rPr>
              <a:t>는 출력신호</a:t>
            </a:r>
            <a:r>
              <a:rPr lang="en-US" altLang="ko-KR" sz="1600" dirty="0" smtClean="0">
                <a:solidFill>
                  <a:schemeClr val="tx1"/>
                </a:solidFill>
              </a:rPr>
              <a:t>, w1,w2</a:t>
            </a:r>
            <a:r>
              <a:rPr lang="ko-KR" altLang="en-US" sz="1600" dirty="0" smtClean="0">
                <a:solidFill>
                  <a:schemeClr val="tx1"/>
                </a:solidFill>
              </a:rPr>
              <a:t>는 가중치를 뜻하고 원을 뉴런 또는 노드라고 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입력신호가 뉴런에 보내질 때 각각의 가중치가 곱해지고 뉴런에서 보내온 신호의 총합이 정해진 한계를 넘어설 때에만 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</a:rPr>
              <a:t>을 출력함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이때 한계를 임계값이라 하며 </a:t>
            </a:r>
            <a:r>
              <a:rPr lang="el-GR" altLang="ko-KR" sz="1600" dirty="0" smtClean="0">
                <a:solidFill>
                  <a:schemeClr val="tx1"/>
                </a:solidFill>
              </a:rPr>
              <a:t>θ</a:t>
            </a:r>
            <a:r>
              <a:rPr lang="en-US" altLang="ko-KR" sz="1600" dirty="0" smtClean="0">
                <a:solidFill>
                  <a:schemeClr val="tx1"/>
                </a:solidFill>
              </a:rPr>
              <a:t>(theta, </a:t>
            </a:r>
            <a:r>
              <a:rPr lang="ko-KR" altLang="en-US" sz="1600" dirty="0" smtClean="0">
                <a:solidFill>
                  <a:schemeClr val="tx1"/>
                </a:solidFill>
              </a:rPr>
              <a:t>세타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r>
              <a:rPr lang="el-GR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라고 </a:t>
            </a:r>
            <a:r>
              <a:rPr lang="ko-KR" altLang="en-US" sz="1600" dirty="0" smtClean="0">
                <a:solidFill>
                  <a:schemeClr val="tx1"/>
                </a:solidFill>
              </a:rPr>
              <a:t>함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XOR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게이트를</a:t>
            </a:r>
            <a:r>
              <a:rPr lang="ko-KR" altLang="en-US" sz="1600" dirty="0" smtClean="0">
                <a:solidFill>
                  <a:schemeClr val="tx1"/>
                </a:solidFill>
              </a:rPr>
              <a:t> 구현할 수 없음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03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연쇄 법칙과 계산 그래프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23174" y="4278522"/>
                <a:ext cx="62989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dirty="0" smtClean="0"/>
                  <a:t>위의 계산 그래프는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ko-KR" b="0" i="1" baseline="3000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altLang="ko-KR" baseline="30000" dirty="0" smtClean="0"/>
                  <a:t>  </a:t>
                </a:r>
                <a:r>
                  <a:rPr lang="ko-KR" altLang="en-US" dirty="0" smtClean="0"/>
                  <a:t>를 표현한 그래프임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dirty="0" err="1" smtClean="0"/>
                  <a:t>역전파가</a:t>
                </a:r>
                <a:r>
                  <a:rPr lang="ko-KR" altLang="en-US" dirty="0" smtClean="0"/>
                  <a:t> 하는 일은 연쇄법칙의 원리와 같음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endParaRPr lang="en-US" altLang="ko-KR" baseline="300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74" y="4278522"/>
                <a:ext cx="6298976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C:\Users\USER\Desktop\사진 맨\편미분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49830"/>
            <a:ext cx="3600000" cy="212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esktop\사진 맨\편미분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49830"/>
            <a:ext cx="3600000" cy="20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3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덧셈의 </a:t>
            </a:r>
            <a:r>
              <a:rPr lang="ko-KR" altLang="en-US" sz="2800" dirty="0" err="1" smtClean="0"/>
              <a:t>역전파</a:t>
            </a:r>
            <a:endParaRPr lang="ko-KR" altLang="en-US" sz="2800" dirty="0"/>
          </a:p>
        </p:txBody>
      </p:sp>
      <p:pic>
        <p:nvPicPr>
          <p:cNvPr id="7170" name="Picture 2" descr="C:\Users\USER\Desktop\사진 맨\덧셈 역전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38710"/>
            <a:ext cx="9271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사진 맨\덧셈 역전파 그래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196752"/>
            <a:ext cx="3672408" cy="15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esktop\사진 맨\덧셈 역전파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12" y="3068960"/>
            <a:ext cx="3720731" cy="15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87214" y="4941168"/>
                <a:ext cx="705719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dirty="0" smtClean="0"/>
                  <a:t>위의 계산 그래프는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 smtClean="0"/>
                  <a:t>를 표현한 그래프임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dirty="0" smtClean="0"/>
                  <a:t>왼쪽 식은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 smtClean="0"/>
                  <a:t>의 미분을 해석적으로 계산함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dirty="0" smtClean="0"/>
                  <a:t>L</a:t>
                </a:r>
                <a:r>
                  <a:rPr lang="ko-KR" altLang="en-US" dirty="0" smtClean="0"/>
                  <a:t>은 마지막 </a:t>
                </a:r>
                <a:r>
                  <a:rPr lang="ko-KR" altLang="en-US" dirty="0" err="1" smtClean="0"/>
                  <a:t>출력값이라고</a:t>
                </a:r>
                <a:r>
                  <a:rPr lang="ko-KR" altLang="en-US" dirty="0" smtClean="0"/>
                  <a:t> 가정함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dirty="0" smtClean="0"/>
                  <a:t>덧셈의 </a:t>
                </a:r>
                <a:r>
                  <a:rPr lang="ko-KR" altLang="en-US" dirty="0" err="1" smtClean="0"/>
                  <a:t>역전파는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을 곱하기만 할뿐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입력된 값을 그대로 출력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14" y="4941168"/>
                <a:ext cx="7057194" cy="1754326"/>
              </a:xfrm>
              <a:prstGeom prst="rect">
                <a:avLst/>
              </a:prstGeom>
              <a:blipFill rotWithShape="1">
                <a:blip r:embed="rId5"/>
                <a:stretch>
                  <a:fillRect l="-605" b="-1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68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곱셈의 </a:t>
            </a:r>
            <a:r>
              <a:rPr lang="ko-KR" altLang="en-US" sz="2800" dirty="0" err="1" smtClean="0"/>
              <a:t>역전파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87214" y="4941168"/>
                <a:ext cx="756125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dirty="0" smtClean="0"/>
                  <a:t>위의 계산 그래프는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∗</m:t>
                    </m:r>
                    <m:r>
                      <a:rPr lang="en-US" altLang="ko-KR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 smtClean="0"/>
                  <a:t>를 표현한 그래프임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dirty="0" smtClean="0"/>
                  <a:t>왼쪽 식은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∗</m:t>
                    </m:r>
                    <m:r>
                      <a:rPr lang="en-US" altLang="ko-KR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 smtClean="0"/>
                  <a:t>의 미분을 해석적으로 계산함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dirty="0" smtClean="0"/>
                  <a:t>L</a:t>
                </a:r>
                <a:r>
                  <a:rPr lang="ko-KR" altLang="en-US" dirty="0" smtClean="0"/>
                  <a:t>은 마지막 </a:t>
                </a:r>
                <a:r>
                  <a:rPr lang="ko-KR" altLang="en-US" dirty="0" err="1" smtClean="0"/>
                  <a:t>출력값이라고</a:t>
                </a:r>
                <a:r>
                  <a:rPr lang="ko-KR" altLang="en-US" dirty="0" smtClean="0"/>
                  <a:t> 가정함</a:t>
                </a: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dirty="0" smtClean="0"/>
                  <a:t>상류의 값에 </a:t>
                </a:r>
                <a:r>
                  <a:rPr lang="ko-KR" altLang="en-US" dirty="0" err="1" smtClean="0"/>
                  <a:t>순전파</a:t>
                </a:r>
                <a:r>
                  <a:rPr lang="ko-KR" altLang="en-US" dirty="0" smtClean="0"/>
                  <a:t> 때의 입력 신호들을 서로 바꾼 값을 곱해서 출력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14" y="4941168"/>
                <a:ext cx="7561250" cy="1754326"/>
              </a:xfrm>
              <a:prstGeom prst="rect">
                <a:avLst/>
              </a:prstGeom>
              <a:blipFill rotWithShape="1">
                <a:blip r:embed="rId2"/>
                <a:stretch>
                  <a:fillRect l="-565" b="-1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C:\Users\USER\Desktop\사진 맨\곱셈의 역전파 그래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924943"/>
            <a:ext cx="3600000" cy="14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USER\Desktop\사진 맨\곱셈의 역전파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16832"/>
            <a:ext cx="9652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사진 맨\곱셈의 역전파 그래프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268760"/>
            <a:ext cx="3600000" cy="14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10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계산</a:t>
            </a:r>
            <a:r>
              <a:rPr lang="ko-KR" altLang="en-US" sz="2000" dirty="0" smtClean="0"/>
              <a:t> </a:t>
            </a:r>
            <a:r>
              <a:rPr lang="ko-KR" altLang="en-US" sz="2800" dirty="0" smtClean="0"/>
              <a:t>그래프의 </a:t>
            </a:r>
            <a:r>
              <a:rPr lang="ko-KR" altLang="en-US" sz="2800" dirty="0" err="1" smtClean="0"/>
              <a:t>역전파</a:t>
            </a:r>
            <a:endParaRPr lang="ko-KR" altLang="en-US" sz="2000" dirty="0"/>
          </a:p>
        </p:txBody>
      </p:sp>
      <p:pic>
        <p:nvPicPr>
          <p:cNvPr id="1027" name="Picture 3" descr="C:\Users\USER\Desktop\사진 맨\계산 그래프 역전파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984512"/>
            <a:ext cx="8280920" cy="33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3549" y="4725144"/>
            <a:ext cx="82089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사과의 개수와 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귤의 개수와 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소비세가 미치는 영향을 해석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사과와 귤의 가격이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원 증가하면 사과는 </a:t>
            </a:r>
            <a:r>
              <a:rPr lang="en-US" altLang="ko-KR" dirty="0" smtClean="0"/>
              <a:t>2.2 , </a:t>
            </a:r>
            <a:r>
              <a:rPr lang="ko-KR" altLang="en-US" dirty="0" smtClean="0"/>
              <a:t>귤의 </a:t>
            </a:r>
            <a:r>
              <a:rPr lang="en-US" altLang="ko-KR" dirty="0" smtClean="0"/>
              <a:t>3.3 </a:t>
            </a:r>
            <a:r>
              <a:rPr lang="ko-KR" altLang="en-US" dirty="0" smtClean="0"/>
              <a:t>만큼 가격 증가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30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활성함수의 </a:t>
            </a:r>
            <a:r>
              <a:rPr lang="ko-KR" altLang="en-US" sz="2800" dirty="0" err="1" smtClean="0"/>
              <a:t>역전파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03549" y="4725144"/>
            <a:ext cx="82089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활성함수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의 식을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대해 미분함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/>
              <a:t>순전파</a:t>
            </a:r>
            <a:r>
              <a:rPr lang="ko-KR" altLang="en-US" dirty="0" smtClean="0"/>
              <a:t> 때의 입력인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크면 </a:t>
            </a:r>
            <a:r>
              <a:rPr lang="ko-KR" altLang="en-US" dirty="0" err="1" smtClean="0"/>
              <a:t>역전파는</a:t>
            </a:r>
            <a:r>
              <a:rPr lang="ko-KR" altLang="en-US" dirty="0" smtClean="0"/>
              <a:t> 상류의 값을 그대로 출력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이하면 </a:t>
            </a:r>
            <a:r>
              <a:rPr lang="ko-KR" altLang="en-US" dirty="0" err="1" smtClean="0"/>
              <a:t>역전파는</a:t>
            </a:r>
            <a:r>
              <a:rPr lang="ko-KR" altLang="en-US" dirty="0" smtClean="0"/>
              <a:t> 신호를 출력하지 않음</a:t>
            </a:r>
            <a:endParaRPr lang="en-US" altLang="ko-KR" dirty="0" smtClean="0"/>
          </a:p>
        </p:txBody>
      </p:sp>
      <p:pic>
        <p:nvPicPr>
          <p:cNvPr id="9218" name="Picture 2" descr="C:\Users\USER\Desktop\사진 맨\relu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248326"/>
            <a:ext cx="19431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USER\Desktop\사진 맨\relu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48326"/>
            <a:ext cx="22733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USER\Desktop\사진 맨\relu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6380594" cy="16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09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활성함수의 </a:t>
            </a:r>
            <a:r>
              <a:rPr lang="ko-KR" altLang="en-US" sz="2800" dirty="0" err="1" smtClean="0"/>
              <a:t>역전파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3549" y="4725144"/>
                <a:ext cx="8208912" cy="151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dirty="0" smtClean="0"/>
                  <a:t>exp </a:t>
                </a:r>
                <a:r>
                  <a:rPr lang="ko-KR" altLang="en-US" dirty="0" err="1" smtClean="0"/>
                  <a:t>노드는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y=</a:t>
                </a:r>
                <a:r>
                  <a:rPr lang="en-US" altLang="ko-KR" dirty="0" err="1" smtClean="0"/>
                  <a:t>exp</a:t>
                </a:r>
                <a:r>
                  <a:rPr lang="en-US" altLang="ko-KR" dirty="0" smtClean="0"/>
                  <a:t>(x) </a:t>
                </a:r>
                <a:r>
                  <a:rPr lang="ko-KR" altLang="en-US" dirty="0" smtClean="0"/>
                  <a:t>계산을 수행</a:t>
                </a:r>
                <a:r>
                  <a:rPr lang="en-US" altLang="ko-KR" dirty="0" smtClean="0"/>
                  <a:t>, / </a:t>
                </a:r>
                <a:r>
                  <a:rPr lang="ko-KR" altLang="en-US" dirty="0" err="1" smtClean="0"/>
                  <a:t>노드는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𝑦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altLang="ko-KR" b="0" i="0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계산을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수행함</m:t>
                    </m:r>
                  </m:oMath>
                </a14:m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dirty="0" smtClean="0"/>
                  <a:t>/ 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–y</a:t>
                </a:r>
                <a:r>
                  <a:rPr lang="en-US" altLang="ko-KR" baseline="30000" dirty="0" smtClean="0"/>
                  <a:t>2 </a:t>
                </a:r>
                <a:r>
                  <a:rPr lang="ko-KR" altLang="en-US" dirty="0" smtClean="0"/>
                  <a:t>를 곱해서 출력함</a:t>
                </a:r>
                <a:endParaRPr lang="en-US" altLang="ko-KR" baseline="30000" dirty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dirty="0" err="1" smtClean="0"/>
                  <a:t>Exp</a:t>
                </a:r>
                <a:r>
                  <a:rPr lang="ko-KR" altLang="en-US" dirty="0" smtClean="0"/>
                  <a:t>는 </a:t>
                </a:r>
                <a:r>
                  <a:rPr lang="en-US" altLang="ko-KR" dirty="0" err="1" smtClean="0"/>
                  <a:t>exp</a:t>
                </a:r>
                <a:r>
                  <a:rPr lang="en-US" altLang="ko-KR" dirty="0" smtClean="0"/>
                  <a:t>(-x)</a:t>
                </a:r>
                <a:r>
                  <a:rPr lang="ko-KR" altLang="en-US" dirty="0" smtClean="0"/>
                  <a:t>를 곱하여 출력함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49" y="4725144"/>
                <a:ext cx="8208912" cy="1512273"/>
              </a:xfrm>
              <a:prstGeom prst="rect">
                <a:avLst/>
              </a:prstGeom>
              <a:blipFill rotWithShape="1">
                <a:blip r:embed="rId2"/>
                <a:stretch>
                  <a:fillRect l="-520" b="-20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C:\Users\USER\Desktop\사진 맨\sigmo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57700"/>
            <a:ext cx="2358841" cy="8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64088" y="137576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Sigmoid </a:t>
            </a:r>
            <a:r>
              <a:rPr lang="ko-KR" altLang="en-US" dirty="0" smtClean="0"/>
              <a:t>함수 식</a:t>
            </a:r>
            <a:endParaRPr lang="ko-KR" altLang="en-US" dirty="0"/>
          </a:p>
        </p:txBody>
      </p:sp>
      <p:pic>
        <p:nvPicPr>
          <p:cNvPr id="10244" name="Picture 4" descr="C:\Users\USER\Desktop\사진 맨\sigmoid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1" y="2636912"/>
            <a:ext cx="8297676" cy="17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55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활성함수의 </a:t>
            </a:r>
            <a:r>
              <a:rPr lang="ko-KR" altLang="en-US" sz="2800" dirty="0" err="1" smtClean="0"/>
              <a:t>역전파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03549" y="4725144"/>
            <a:ext cx="82089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이전의 계산 단계를 간단하게 </a:t>
            </a:r>
            <a:r>
              <a:rPr lang="en-US" altLang="ko-KR" dirty="0" smtClean="0"/>
              <a:t>sigmoid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하나로 대체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Sigmoid 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역전파는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순전파의</a:t>
            </a:r>
            <a:r>
              <a:rPr lang="ko-KR" altLang="en-US" dirty="0" smtClean="0"/>
              <a:t> 출력 </a:t>
            </a:r>
            <a:r>
              <a:rPr lang="en-US" altLang="ko-KR" dirty="0" smtClean="0"/>
              <a:t>y </a:t>
            </a:r>
            <a:r>
              <a:rPr lang="ko-KR" altLang="en-US" dirty="0" smtClean="0"/>
              <a:t>만으로 계산 가능함</a:t>
            </a:r>
            <a:endParaRPr lang="en-US" altLang="ko-KR" dirty="0" smtClean="0"/>
          </a:p>
        </p:txBody>
      </p:sp>
      <p:pic>
        <p:nvPicPr>
          <p:cNvPr id="10245" name="Picture 5" descr="C:\Users\USER\Desktop\사진 맨\sigmoi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9" y="1772816"/>
            <a:ext cx="3784499" cy="238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USER\Desktop\사진 맨\sigmoi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960943"/>
            <a:ext cx="4729736" cy="17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88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/>
              <a:t>Softmax</a:t>
            </a:r>
            <a:r>
              <a:rPr lang="en-US" altLang="ko-KR" sz="2800" dirty="0" smtClean="0"/>
              <a:t> with Loss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4365104"/>
            <a:ext cx="856895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/>
              <a:t>Cross Entropy Error 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Softmax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출력값과</a:t>
            </a:r>
            <a:r>
              <a:rPr lang="ko-KR" altLang="en-US" dirty="0" smtClean="0"/>
              <a:t> 정답 레이블을 받아 손실을 출력함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err="1" smtClean="0"/>
              <a:t>Softmax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결과는 </a:t>
            </a:r>
            <a:r>
              <a:rPr lang="en-US" altLang="ko-KR" dirty="0" err="1" smtClean="0"/>
              <a:t>softmax</a:t>
            </a:r>
            <a:r>
              <a:rPr lang="ko-KR" altLang="en-US" dirty="0" smtClean="0"/>
              <a:t>의 출력과 정답 레이블의 차를 출력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오차를 앞 계층에 전달하는 것이 신경망 학습의 중요한 성질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정답 레이블이 </a:t>
            </a:r>
            <a:r>
              <a:rPr lang="en-US" altLang="ko-KR" dirty="0" smtClean="0"/>
              <a:t>(0,1,0) </a:t>
            </a:r>
            <a:r>
              <a:rPr lang="ko-KR" altLang="en-US" dirty="0" smtClean="0"/>
              <a:t>이고 </a:t>
            </a:r>
            <a:r>
              <a:rPr lang="en-US" altLang="ko-KR" dirty="0" err="1" smtClean="0"/>
              <a:t>softmax</a:t>
            </a:r>
            <a:r>
              <a:rPr lang="en-US" altLang="ko-KR" dirty="0"/>
              <a:t> </a:t>
            </a:r>
            <a:r>
              <a:rPr lang="ko-KR" altLang="en-US" dirty="0" err="1" smtClean="0"/>
              <a:t>출력값이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(0.3,0.2,0.5) </a:t>
            </a:r>
            <a:r>
              <a:rPr lang="ko-KR" altLang="en-US" dirty="0" err="1" smtClean="0"/>
              <a:t>일때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역전파는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(0.3,-0.8,0.5)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전파함</a:t>
            </a:r>
            <a:endParaRPr lang="en-US" altLang="ko-KR" dirty="0" smtClean="0"/>
          </a:p>
        </p:txBody>
      </p:sp>
      <p:pic>
        <p:nvPicPr>
          <p:cNvPr id="11266" name="Picture 2" descr="C:\Users\USER\Desktop\사진 맨\소프트맥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9281"/>
            <a:ext cx="4536505" cy="28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USER\Desktop\사진 맨\소프트맥스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79" y="1509521"/>
            <a:ext cx="3728882" cy="246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75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가중치의 초깃값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1844824"/>
            <a:ext cx="8496944" cy="4752528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신경망 학습에서 특히 중요한 것이 가중치의 초깃값을 무엇으로 설정하느냐가 신경망의 학습의 성패가 갈림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가중치를 작게 만들고 싶으면 최대한 작은 값에서 시작하는 것이 정공법임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가중치 감소 기법을 사용하면 오버피팅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(overfiting, 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과적합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을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방지할 수 있음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ko-KR" sz="1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v"/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오버피팅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(overfiting) :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한 데이터셋에만 지나치게 최적화된 상태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US" altLang="ko-KR" sz="1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초깃값을 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으로 설정하면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으로 설정하면 올바른 학습이 이뤄지지 않음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Backpropagation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에서 모든 가중치의 값이 똑같이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갱신 되기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때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문임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초깃값을 무작위로 설정해야함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320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Hidden layer</a:t>
            </a:r>
            <a:r>
              <a:rPr lang="ko-KR" altLang="en-US" sz="2800" dirty="0" smtClean="0"/>
              <a:t>의 활성화값 분포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2736"/>
            <a:ext cx="8208912" cy="2592288"/>
          </a:xfrm>
          <a:prstGeom prst="rect">
            <a:avLst/>
          </a:prstGeom>
        </p:spPr>
      </p:pic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323528" y="3700109"/>
            <a:ext cx="8496944" cy="3024336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Hidden layer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는 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개로 설정하고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각 층의 뉴런은 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100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개씩이고 입력 데이터로서 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1000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개의 데이터를 정규분포로 무작위로 생성하여 신경망에 보냄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/>
                </a:solidFill>
              </a:rPr>
              <a:t>activation function(</a:t>
            </a:r>
            <a:r>
              <a:rPr lang="ko-KR" altLang="en-US" sz="1800" dirty="0" smtClean="0">
                <a:solidFill>
                  <a:schemeClr val="tx1"/>
                </a:solidFill>
              </a:rPr>
              <a:t>활성화 함수</a:t>
            </a:r>
            <a:r>
              <a:rPr lang="en-US" altLang="ko-KR" sz="1800" dirty="0" smtClean="0">
                <a:solidFill>
                  <a:schemeClr val="tx1"/>
                </a:solidFill>
              </a:rPr>
              <a:t>)</a:t>
            </a:r>
            <a:r>
              <a:rPr lang="ko-KR" altLang="en-US" sz="1800" dirty="0" smtClean="0">
                <a:solidFill>
                  <a:schemeClr val="tx1"/>
                </a:solidFill>
              </a:rPr>
              <a:t>로는 </a:t>
            </a:r>
            <a:r>
              <a:rPr lang="en-US" altLang="ko-KR" sz="1800" dirty="0" smtClean="0">
                <a:solidFill>
                  <a:schemeClr val="tx1"/>
                </a:solidFill>
              </a:rPr>
              <a:t>sigmoid(</a:t>
            </a:r>
            <a:r>
              <a:rPr lang="ko-KR" altLang="en-US" sz="1800" dirty="0" smtClean="0">
                <a:solidFill>
                  <a:schemeClr val="tx1"/>
                </a:solidFill>
              </a:rPr>
              <a:t>시그모이드</a:t>
            </a:r>
            <a:r>
              <a:rPr lang="en-US" altLang="ko-KR" sz="1800" dirty="0" smtClean="0">
                <a:solidFill>
                  <a:schemeClr val="tx1"/>
                </a:solidFill>
              </a:rPr>
              <a:t>)</a:t>
            </a:r>
            <a:r>
              <a:rPr lang="ko-KR" altLang="en-US" sz="1800" dirty="0" smtClean="0">
                <a:solidFill>
                  <a:schemeClr val="tx1"/>
                </a:solidFill>
              </a:rPr>
              <a:t>함수를 이용했고 각 층의 활성화 결과를 </a:t>
            </a:r>
            <a:r>
              <a:rPr lang="en-US" altLang="ko-KR" sz="1800" dirty="0" smtClean="0">
                <a:solidFill>
                  <a:schemeClr val="tx1"/>
                </a:solidFill>
              </a:rPr>
              <a:t>activations(</a:t>
            </a:r>
            <a:r>
              <a:rPr lang="ko-KR" altLang="en-US" sz="1800" dirty="0" smtClean="0">
                <a:solidFill>
                  <a:schemeClr val="tx1"/>
                </a:solidFill>
              </a:rPr>
              <a:t>변수 명</a:t>
            </a:r>
            <a:r>
              <a:rPr lang="en-US" altLang="ko-KR" sz="1800" dirty="0" smtClean="0">
                <a:solidFill>
                  <a:schemeClr val="tx1"/>
                </a:solidFill>
              </a:rPr>
              <a:t>)</a:t>
            </a:r>
            <a:r>
              <a:rPr lang="ko-KR" altLang="en-US" sz="1800" dirty="0" smtClean="0">
                <a:solidFill>
                  <a:schemeClr val="tx1"/>
                </a:solidFill>
              </a:rPr>
              <a:t>에 저장 후 히스토그램을 출력함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각 층의 활성화값들이 </a:t>
            </a:r>
            <a:r>
              <a:rPr lang="en-US" altLang="ko-KR" sz="1800" dirty="0" smtClean="0">
                <a:solidFill>
                  <a:schemeClr val="tx1"/>
                </a:solidFill>
              </a:rPr>
              <a:t>0</a:t>
            </a:r>
            <a:r>
              <a:rPr lang="ko-KR" altLang="en-US" sz="1800" dirty="0" smtClean="0">
                <a:solidFill>
                  <a:schemeClr val="tx1"/>
                </a:solidFill>
              </a:rPr>
              <a:t>과</a:t>
            </a:r>
            <a:r>
              <a:rPr lang="en-US" altLang="ko-KR" sz="1800" dirty="0" smtClean="0">
                <a:solidFill>
                  <a:schemeClr val="tx1"/>
                </a:solidFill>
              </a:rPr>
              <a:t>1</a:t>
            </a:r>
            <a:r>
              <a:rPr lang="ko-KR" altLang="en-US" sz="1800" dirty="0" smtClean="0">
                <a:solidFill>
                  <a:schemeClr val="tx1"/>
                </a:solidFill>
              </a:rPr>
              <a:t>로 치우쳐 분포되어 있고 </a:t>
            </a:r>
            <a:r>
              <a:rPr lang="en-US" altLang="ko-KR" sz="1800" dirty="0" smtClean="0">
                <a:solidFill>
                  <a:schemeClr val="tx1"/>
                </a:solidFill>
              </a:rPr>
              <a:t>Sigmoid </a:t>
            </a:r>
            <a:r>
              <a:rPr lang="ko-KR" altLang="en-US" sz="1800" dirty="0" smtClean="0">
                <a:solidFill>
                  <a:schemeClr val="tx1"/>
                </a:solidFill>
              </a:rPr>
              <a:t>등의 중앙부근이 선형이 </a:t>
            </a:r>
            <a:r>
              <a:rPr lang="en-US" altLang="ko-KR" sz="1800" dirty="0" smtClean="0">
                <a:solidFill>
                  <a:schemeClr val="tx1"/>
                </a:solidFill>
              </a:rPr>
              <a:t>S</a:t>
            </a:r>
            <a:r>
              <a:rPr lang="ko-KR" altLang="en-US" sz="1800" dirty="0" smtClean="0">
                <a:solidFill>
                  <a:schemeClr val="tx1"/>
                </a:solidFill>
              </a:rPr>
              <a:t>자 모양 함수 같은 경우 데이터가 양 극단에 치우칠수록 그 기울기가 점점 작아지다가 </a:t>
            </a:r>
            <a:r>
              <a:rPr lang="en-US" altLang="ko-KR" sz="1800" dirty="0" smtClean="0">
                <a:solidFill>
                  <a:schemeClr val="tx1"/>
                </a:solidFill>
              </a:rPr>
              <a:t>0</a:t>
            </a:r>
            <a:r>
              <a:rPr lang="ko-KR" altLang="en-US" sz="1800" dirty="0" smtClean="0">
                <a:solidFill>
                  <a:schemeClr val="tx1"/>
                </a:solidFill>
              </a:rPr>
              <a:t>으로 가는 것을 알 수 있음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이를 기울기 소실</a:t>
            </a:r>
            <a:r>
              <a:rPr lang="en-US" altLang="ko-KR" sz="1800" dirty="0" smtClean="0">
                <a:solidFill>
                  <a:schemeClr val="tx1"/>
                </a:solidFill>
              </a:rPr>
              <a:t>(gradient vanishing)</a:t>
            </a:r>
            <a:r>
              <a:rPr lang="ko-KR" altLang="en-US" sz="1800" dirty="0" smtClean="0">
                <a:solidFill>
                  <a:schemeClr val="tx1"/>
                </a:solidFill>
              </a:rPr>
              <a:t>이라 하며</a:t>
            </a:r>
            <a:r>
              <a:rPr lang="en-US" altLang="ko-KR" sz="1800" dirty="0" smtClean="0">
                <a:solidFill>
                  <a:schemeClr val="tx1"/>
                </a:solidFill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</a:rPr>
              <a:t>딥러닝에서 층이 점점 깊어질 수록 이 문제는 심각해짐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124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가중치와 편향 도입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3888432" cy="2520280"/>
          </a:xfrm>
          <a:prstGeom prst="rect">
            <a:avLst/>
          </a:prstGeom>
        </p:spPr>
      </p:pic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467544" y="4581128"/>
            <a:ext cx="8064896" cy="1728192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l-GR" altLang="ko-KR" sz="1600" dirty="0" smtClean="0">
                <a:solidFill>
                  <a:schemeClr val="tx1"/>
                </a:solidFill>
              </a:rPr>
              <a:t>Θ</a:t>
            </a:r>
            <a:r>
              <a:rPr lang="ko-KR" altLang="en-US" sz="1600" dirty="0" smtClean="0">
                <a:solidFill>
                  <a:schemeClr val="tx1"/>
                </a:solidFill>
              </a:rPr>
              <a:t>를 </a:t>
            </a:r>
            <a:r>
              <a:rPr lang="en-US" altLang="ko-KR" sz="1600" dirty="0" smtClean="0">
                <a:solidFill>
                  <a:schemeClr val="tx1"/>
                </a:solidFill>
              </a:rPr>
              <a:t>b</a:t>
            </a:r>
            <a:r>
              <a:rPr lang="ko-KR" altLang="en-US" sz="1600" dirty="0" smtClean="0">
                <a:solidFill>
                  <a:schemeClr val="tx1"/>
                </a:solidFill>
              </a:rPr>
              <a:t>로 치환을 함</a:t>
            </a:r>
            <a:r>
              <a:rPr lang="en-US" altLang="ko-KR" sz="1600" dirty="0" smtClean="0">
                <a:solidFill>
                  <a:schemeClr val="tx1"/>
                </a:solidFill>
              </a:rPr>
              <a:t>. b</a:t>
            </a:r>
            <a:r>
              <a:rPr lang="ko-KR" altLang="en-US" sz="1600" dirty="0" smtClean="0">
                <a:solidFill>
                  <a:schemeClr val="tx1"/>
                </a:solidFill>
              </a:rPr>
              <a:t>를  편향이라 하며</a:t>
            </a:r>
            <a:r>
              <a:rPr lang="en-US" altLang="ko-KR" sz="1600" dirty="0" smtClean="0">
                <a:solidFill>
                  <a:schemeClr val="tx1"/>
                </a:solidFill>
              </a:rPr>
              <a:t>, w1</a:t>
            </a:r>
            <a:r>
              <a:rPr lang="ko-KR" altLang="en-US" sz="1600" dirty="0" smtClean="0">
                <a:solidFill>
                  <a:schemeClr val="tx1"/>
                </a:solidFill>
              </a:rPr>
              <a:t>과 </a:t>
            </a:r>
            <a:r>
              <a:rPr lang="en-US" altLang="ko-KR" sz="1600" dirty="0" smtClean="0">
                <a:solidFill>
                  <a:schemeClr val="tx1"/>
                </a:solidFill>
              </a:rPr>
              <a:t>w2</a:t>
            </a:r>
            <a:r>
              <a:rPr lang="ko-KR" altLang="en-US" sz="1600" dirty="0" smtClean="0">
                <a:solidFill>
                  <a:schemeClr val="tx1"/>
                </a:solidFill>
              </a:rPr>
              <a:t>는 그대로 가중치임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퍼셉트론은 입력 신호에 가중치를 곱한 값과 편향을 합하여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그 값을 </a:t>
            </a:r>
            <a:r>
              <a:rPr lang="en-US" altLang="ko-KR" sz="1600" dirty="0" smtClean="0">
                <a:solidFill>
                  <a:schemeClr val="tx1"/>
                </a:solidFill>
              </a:rPr>
              <a:t>0</a:t>
            </a:r>
            <a:r>
              <a:rPr lang="ko-KR" altLang="en-US" sz="1600" dirty="0" smtClean="0">
                <a:solidFill>
                  <a:schemeClr val="tx1"/>
                </a:solidFill>
              </a:rPr>
              <a:t>을 넘으면 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</a:rPr>
              <a:t>을 출력하고 그렇지 않으면 </a:t>
            </a:r>
            <a:r>
              <a:rPr lang="en-US" altLang="ko-KR" sz="1600" dirty="0" smtClean="0">
                <a:solidFill>
                  <a:schemeClr val="tx1"/>
                </a:solidFill>
              </a:rPr>
              <a:t>0</a:t>
            </a:r>
            <a:r>
              <a:rPr lang="ko-KR" altLang="en-US" sz="1600" dirty="0" smtClean="0">
                <a:solidFill>
                  <a:schemeClr val="tx1"/>
                </a:solidFill>
              </a:rPr>
              <a:t>을 출력함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편향의 값은 뉴런이 얼마나 쉽게 활성화 하느냐를 조정하는 매개변수임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330187"/>
            <a:ext cx="2711644" cy="27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6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8136904" cy="310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3933056"/>
            <a:ext cx="8496944" cy="2791388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이번에는 </a:t>
            </a:r>
            <a:r>
              <a:rPr lang="en-US" altLang="ko-KR" sz="1800" dirty="0" smtClean="0">
                <a:solidFill>
                  <a:schemeClr val="tx1"/>
                </a:solidFill>
              </a:rPr>
              <a:t>0.5 </a:t>
            </a:r>
            <a:r>
              <a:rPr lang="ko-KR" altLang="en-US" sz="1800" dirty="0" smtClean="0">
                <a:solidFill>
                  <a:schemeClr val="tx1"/>
                </a:solidFill>
              </a:rPr>
              <a:t>부근에만 집중되었음</a:t>
            </a:r>
            <a:r>
              <a:rPr lang="en-US" altLang="ko-KR" sz="1800" dirty="0" smtClean="0">
                <a:solidFill>
                  <a:schemeClr val="tx1"/>
                </a:solidFill>
              </a:rPr>
              <a:t>. </a:t>
            </a:r>
            <a:r>
              <a:rPr lang="ko-KR" altLang="en-US" sz="1800" dirty="0" smtClean="0">
                <a:solidFill>
                  <a:schemeClr val="tx1"/>
                </a:solidFill>
              </a:rPr>
              <a:t>앞에 예처럼 </a:t>
            </a:r>
            <a:r>
              <a:rPr lang="en-US" altLang="ko-KR" sz="1800" dirty="0" smtClean="0">
                <a:solidFill>
                  <a:schemeClr val="tx1"/>
                </a:solidFill>
              </a:rPr>
              <a:t>0</a:t>
            </a:r>
            <a:r>
              <a:rPr lang="ko-KR" altLang="en-US" sz="1800" dirty="0" smtClean="0">
                <a:solidFill>
                  <a:schemeClr val="tx1"/>
                </a:solidFill>
              </a:rPr>
              <a:t>과</a:t>
            </a:r>
            <a:r>
              <a:rPr lang="en-US" altLang="ko-KR" sz="1800" dirty="0" smtClean="0">
                <a:solidFill>
                  <a:schemeClr val="tx1"/>
                </a:solidFill>
              </a:rPr>
              <a:t>1</a:t>
            </a:r>
            <a:r>
              <a:rPr lang="ko-KR" altLang="en-US" sz="1800" dirty="0" smtClean="0">
                <a:solidFill>
                  <a:schemeClr val="tx1"/>
                </a:solidFill>
              </a:rPr>
              <a:t>로 치우치진 않았으니 기울기 소실</a:t>
            </a:r>
            <a:r>
              <a:rPr lang="en-US" altLang="ko-KR" sz="1800" dirty="0" smtClean="0">
                <a:solidFill>
                  <a:schemeClr val="tx1"/>
                </a:solidFill>
              </a:rPr>
              <a:t>(gradient vanishing)</a:t>
            </a:r>
            <a:r>
              <a:rPr lang="ko-KR" altLang="en-US" sz="1800" dirty="0" smtClean="0">
                <a:solidFill>
                  <a:schemeClr val="tx1"/>
                </a:solidFill>
              </a:rPr>
              <a:t>이 일어나지 않음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하지만 활성화값들이 한쪽으로 치우쳤다는 것은 표현력 관점에서는 큰 문제임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예를 들어 뉴런</a:t>
            </a:r>
            <a:r>
              <a:rPr lang="en-US" altLang="ko-KR" sz="1800" dirty="0" smtClean="0">
                <a:solidFill>
                  <a:schemeClr val="tx1"/>
                </a:solidFill>
              </a:rPr>
              <a:t>100</a:t>
            </a:r>
            <a:r>
              <a:rPr lang="ko-KR" altLang="en-US" sz="1800" dirty="0" smtClean="0">
                <a:solidFill>
                  <a:schemeClr val="tx1"/>
                </a:solidFill>
              </a:rPr>
              <a:t>개가 거의 같은 값을 출력한다면 뉴런</a:t>
            </a:r>
            <a:r>
              <a:rPr lang="en-US" altLang="ko-KR" sz="1800" dirty="0" smtClean="0">
                <a:solidFill>
                  <a:schemeClr val="tx1"/>
                </a:solidFill>
              </a:rPr>
              <a:t>1</a:t>
            </a:r>
            <a:r>
              <a:rPr lang="ko-KR" altLang="en-US" sz="1800" dirty="0" smtClean="0">
                <a:solidFill>
                  <a:schemeClr val="tx1"/>
                </a:solidFill>
              </a:rPr>
              <a:t>개짜리와 별반 다를게 없음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각 층의 활성화 값은 적당히 고루 분포되어야함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이를 해결하기 위해 사비에르 글로로트</a:t>
            </a:r>
            <a:r>
              <a:rPr lang="en-US" altLang="ko-KR" sz="1800" dirty="0" smtClean="0">
                <a:solidFill>
                  <a:schemeClr val="tx1"/>
                </a:solidFill>
              </a:rPr>
              <a:t>(Xavier Glorot)</a:t>
            </a:r>
            <a:r>
              <a:rPr lang="ko-KR" altLang="en-US" sz="1800" dirty="0" smtClean="0">
                <a:solidFill>
                  <a:schemeClr val="tx1"/>
                </a:solidFill>
              </a:rPr>
              <a:t>와 벤지오</a:t>
            </a:r>
            <a:r>
              <a:rPr lang="en-US" altLang="ko-KR" sz="1800" dirty="0" smtClean="0">
                <a:solidFill>
                  <a:schemeClr val="tx1"/>
                </a:solidFill>
              </a:rPr>
              <a:t>(Yoshua Bengio)</a:t>
            </a:r>
            <a:r>
              <a:rPr lang="ko-KR" altLang="en-US" sz="1800" dirty="0" smtClean="0">
                <a:solidFill>
                  <a:schemeClr val="tx1"/>
                </a:solidFill>
              </a:rPr>
              <a:t>의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논문에서 권장하는 가중치 초깃값인  </a:t>
            </a:r>
            <a:r>
              <a:rPr lang="en-US" altLang="ko-KR" sz="1800" dirty="0" smtClean="0">
                <a:solidFill>
                  <a:srgbClr val="FF0000"/>
                </a:solidFill>
              </a:rPr>
              <a:t>Xavier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초깃값을 사용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  <a:endParaRPr lang="ko-KR" altLang="en-US" sz="18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800" dirty="0" smtClean="0">
              <a:solidFill>
                <a:schemeClr val="tx1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621856" y="166606"/>
            <a:ext cx="7772400" cy="432048"/>
          </a:xfrm>
        </p:spPr>
        <p:txBody>
          <a:bodyPr>
            <a:normAutofit fontScale="90000"/>
          </a:bodyPr>
          <a:lstStyle/>
          <a:p>
            <a:r>
              <a:rPr lang="en-US" altLang="ko-KR" sz="1600" dirty="0" smtClean="0"/>
              <a:t>activation function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sigmoid</a:t>
            </a:r>
            <a:r>
              <a:rPr lang="ko-KR" altLang="en-US" sz="1600" dirty="0" smtClean="0"/>
              <a:t>를 사용하며 </a:t>
            </a:r>
            <a:r>
              <a:rPr lang="en-US" altLang="ko-KR" sz="1600" dirty="0" smtClean="0"/>
              <a:t>W</a:t>
            </a:r>
            <a:r>
              <a:rPr lang="ko-KR" altLang="en-US" sz="1600" dirty="0" smtClean="0"/>
              <a:t>는 표준편차가 </a:t>
            </a:r>
            <a:r>
              <a:rPr lang="en-US" altLang="ko-KR" sz="1600" dirty="0" smtClean="0"/>
              <a:t>0.01</a:t>
            </a:r>
            <a:r>
              <a:rPr lang="ko-KR" altLang="en-US" sz="1600" dirty="0" smtClean="0"/>
              <a:t>정규분포로 초기화한 경우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60367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Xavier </a:t>
            </a:r>
            <a:r>
              <a:rPr lang="ko-KR" altLang="en-US" sz="2800" dirty="0" smtClean="0"/>
              <a:t>초깃값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3528392" cy="25922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18" y="980728"/>
            <a:ext cx="4748682" cy="259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부제목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9512" y="4221088"/>
                <a:ext cx="8496944" cy="2359340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일반적으로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sigmoid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또는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tanh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같이 중앙부근이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S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자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모양 함수에는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Xavier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초기 값을 사용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ko-KR" altLang="en-US" sz="1800" dirty="0" smtClean="0">
                    <a:solidFill>
                      <a:schemeClr val="tx1"/>
                    </a:solidFill>
                  </a:rPr>
                  <a:t>각 층의 활성화값들을 광범위하게 분포시키는 효과를 목적으로 가중치의 적절한 분포를 찾음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en-US" altLang="ko-KR" sz="1800" dirty="0" smtClean="0">
                    <a:solidFill>
                      <a:schemeClr val="tx1"/>
                    </a:solidFill>
                  </a:rPr>
                  <a:t>Xavier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초깃값은 앞 계층의 노드가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개 일 때 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8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800" dirty="0" smtClean="0">
                    <a:solidFill>
                      <a:schemeClr val="tx1"/>
                    </a:solidFill>
                  </a:rPr>
                  <a:t>인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분포를 사용하면 됨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en-US" altLang="ko-KR" sz="1800" dirty="0" smtClean="0">
                    <a:solidFill>
                      <a:srgbClr val="FF0000"/>
                    </a:solidFill>
                  </a:rPr>
                  <a:t>ReLU</a:t>
                </a:r>
                <a:r>
                  <a:rPr lang="ko-KR" altLang="en-US" sz="1800" dirty="0" smtClean="0">
                    <a:solidFill>
                      <a:srgbClr val="FF0000"/>
                    </a:solidFill>
                  </a:rPr>
                  <a:t>함수를 사용할 때는 </a:t>
                </a:r>
                <a:r>
                  <a:rPr lang="en-US" altLang="ko-KR" sz="1800" dirty="0" smtClean="0">
                    <a:solidFill>
                      <a:srgbClr val="FF0000"/>
                    </a:solidFill>
                  </a:rPr>
                  <a:t>Xavier</a:t>
                </a:r>
                <a:r>
                  <a:rPr lang="ko-KR" altLang="en-US" sz="1800" dirty="0" smtClean="0">
                    <a:solidFill>
                      <a:srgbClr val="FF0000"/>
                    </a:solidFill>
                  </a:rPr>
                  <a:t>초깃값은 사용하면 안됨</a:t>
                </a:r>
                <a:r>
                  <a:rPr lang="en-US" altLang="ko-KR" sz="1800" dirty="0" smtClean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부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9512" y="4221088"/>
                <a:ext cx="8496944" cy="2359340"/>
              </a:xfrm>
              <a:blipFill rotWithShape="1">
                <a:blip r:embed="rId4"/>
                <a:stretch>
                  <a:fillRect l="-430" t="-1292" r="-646" b="-3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84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720080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ReLU</a:t>
            </a:r>
            <a:r>
              <a:rPr lang="ko-KR" altLang="en-US" sz="2800" dirty="0" smtClean="0"/>
              <a:t>를 사용할 때의 가중치 초깃값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08720"/>
            <a:ext cx="7632848" cy="3672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부제목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9512" y="4797152"/>
                <a:ext cx="8496944" cy="1783276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en-US" altLang="ko-KR" sz="1800" dirty="0" smtClean="0">
                    <a:solidFill>
                      <a:schemeClr val="tx1"/>
                    </a:solidFill>
                  </a:rPr>
                  <a:t>ReLU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함수를 사용할 땐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He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초깃값을 사용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en-US" altLang="ko-KR" sz="1800" dirty="0" smtClean="0">
                    <a:solidFill>
                      <a:schemeClr val="tx1"/>
                    </a:solidFill>
                  </a:rPr>
                  <a:t>He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초깃값은 앞 계층의 노드가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개 일 때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인 정규분포를 사용함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en-US" altLang="ko-KR" sz="1800" dirty="0" smtClean="0">
                    <a:solidFill>
                      <a:schemeClr val="tx1"/>
                    </a:solidFill>
                  </a:rPr>
                  <a:t>ReLU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는 음의 영역이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0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이라서 더 넓게 분포시키기 위해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배의 계수가 필요하다고 해석함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Font typeface="Wingdings" panose="05000000000000000000" pitchFamily="2" charset="2"/>
                  <a:buChar char="l"/>
                </a:pPr>
                <a:endParaRPr lang="en-US" altLang="ko-KR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부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9512" y="4797152"/>
                <a:ext cx="8496944" cy="1783276"/>
              </a:xfrm>
              <a:blipFill rotWithShape="1">
                <a:blip r:embed="rId3"/>
                <a:stretch>
                  <a:fillRect l="-430" t="-1712" r="-2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674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46585" y="116632"/>
            <a:ext cx="77724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Internal covariate shift(</a:t>
            </a:r>
            <a:r>
              <a:rPr lang="ko-KR" altLang="en-US" sz="2800" dirty="0" smtClean="0"/>
              <a:t>내부 공변량 이동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3782" y="3861048"/>
            <a:ext cx="8496944" cy="2719380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/>
                </a:solidFill>
              </a:rPr>
              <a:t>Internal covariate shitf</a:t>
            </a:r>
            <a:r>
              <a:rPr lang="ko-KR" altLang="en-US" sz="1800" dirty="0" smtClean="0">
                <a:solidFill>
                  <a:schemeClr val="tx1"/>
                </a:solidFill>
              </a:rPr>
              <a:t>는 </a:t>
            </a:r>
            <a:r>
              <a:rPr lang="en-US" altLang="ko-KR" sz="1800" dirty="0" smtClean="0">
                <a:solidFill>
                  <a:schemeClr val="tx1"/>
                </a:solidFill>
              </a:rPr>
              <a:t>input Layer</a:t>
            </a:r>
            <a:r>
              <a:rPr lang="ko-KR" altLang="en-US" sz="1800" dirty="0" smtClean="0">
                <a:solidFill>
                  <a:schemeClr val="tx1"/>
                </a:solidFill>
              </a:rPr>
              <a:t>보다 깊은 내부에 있는 </a:t>
            </a:r>
            <a:r>
              <a:rPr lang="en-US" altLang="ko-KR" sz="1800" dirty="0" smtClean="0">
                <a:solidFill>
                  <a:schemeClr val="tx1"/>
                </a:solidFill>
              </a:rPr>
              <a:t>hidden Layer</a:t>
            </a:r>
            <a:r>
              <a:rPr lang="ko-KR" altLang="en-US" sz="1800" dirty="0" smtClean="0">
                <a:solidFill>
                  <a:schemeClr val="tx1"/>
                </a:solidFill>
              </a:rPr>
              <a:t>에서의 입력이 고정된 분포를 갖지 않고 이리저리 움직임을 뜻함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위와 그림과 같이 </a:t>
            </a:r>
            <a:r>
              <a:rPr lang="en-US" altLang="ko-KR" sz="1800" dirty="0" smtClean="0">
                <a:solidFill>
                  <a:schemeClr val="tx1"/>
                </a:solidFill>
              </a:rPr>
              <a:t>Training </a:t>
            </a:r>
            <a:r>
              <a:rPr lang="ko-KR" altLang="en-US" sz="1800" dirty="0" smtClean="0">
                <a:solidFill>
                  <a:schemeClr val="tx1"/>
                </a:solidFill>
              </a:rPr>
              <a:t>데이터 셋 분포와 </a:t>
            </a:r>
            <a:r>
              <a:rPr lang="en-US" altLang="ko-KR" sz="1800" dirty="0" smtClean="0">
                <a:solidFill>
                  <a:schemeClr val="tx1"/>
                </a:solidFill>
              </a:rPr>
              <a:t>Testing </a:t>
            </a:r>
            <a:r>
              <a:rPr lang="ko-KR" altLang="en-US" sz="1800" dirty="0" smtClean="0">
                <a:solidFill>
                  <a:schemeClr val="tx1"/>
                </a:solidFill>
              </a:rPr>
              <a:t>데이터 셋 분포가 너무 다르면 학습이 잘 안된다는 것을 의미함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또한 처음 노드학습 분포와 그 다음 노드 학습분포가 너무 다르면 학습이 잘 안된다는 것을 의미함</a:t>
            </a:r>
            <a:r>
              <a:rPr lang="en-US" altLang="ko-KR" sz="1800" dirty="0" smtClean="0">
                <a:solidFill>
                  <a:schemeClr val="tx1"/>
                </a:solidFill>
              </a:rPr>
              <a:t>.]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이러한 문제점을 해결하기 위해 </a:t>
            </a:r>
            <a:r>
              <a:rPr lang="en-US" altLang="ko-KR" sz="1800" dirty="0" smtClean="0">
                <a:solidFill>
                  <a:schemeClr val="tx1"/>
                </a:solidFill>
              </a:rPr>
              <a:t>2015</a:t>
            </a:r>
            <a:r>
              <a:rPr lang="ko-KR" altLang="en-US" sz="1800" dirty="0" smtClean="0">
                <a:solidFill>
                  <a:schemeClr val="tx1"/>
                </a:solidFill>
              </a:rPr>
              <a:t>년에 </a:t>
            </a:r>
            <a:r>
              <a:rPr lang="en-US" altLang="ko-KR" sz="1800" dirty="0">
                <a:solidFill>
                  <a:schemeClr val="tx1"/>
                </a:solidFill>
              </a:rPr>
              <a:t>Batch </a:t>
            </a:r>
            <a:r>
              <a:rPr lang="en-US" altLang="ko-KR" sz="1800" dirty="0" smtClean="0">
                <a:solidFill>
                  <a:schemeClr val="tx1"/>
                </a:solidFill>
              </a:rPr>
              <a:t>Noramlization(</a:t>
            </a:r>
            <a:r>
              <a:rPr lang="ko-KR" altLang="en-US" sz="1800" dirty="0" smtClean="0">
                <a:solidFill>
                  <a:schemeClr val="tx1"/>
                </a:solidFill>
              </a:rPr>
              <a:t>배치 정규화 알고리즘</a:t>
            </a:r>
            <a:r>
              <a:rPr lang="en-US" altLang="ko-KR" sz="1800" dirty="0" smtClean="0">
                <a:solidFill>
                  <a:schemeClr val="tx1"/>
                </a:solidFill>
              </a:rPr>
              <a:t>)</a:t>
            </a:r>
            <a:r>
              <a:rPr lang="ko-KR" altLang="en-US" sz="1800" dirty="0" smtClean="0">
                <a:solidFill>
                  <a:schemeClr val="tx1"/>
                </a:solidFill>
              </a:rPr>
              <a:t>을 생각해냄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en-US" altLang="ko-KR" sz="18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00" y="1109730"/>
            <a:ext cx="4248472" cy="2000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09730"/>
            <a:ext cx="3884782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83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46585" y="116632"/>
            <a:ext cx="77724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chemeClr val="tx1"/>
                </a:solidFill>
              </a:rPr>
              <a:t>Batch Noramlization(</a:t>
            </a:r>
            <a:r>
              <a:rPr lang="ko-KR" altLang="en-US" sz="2800" dirty="0" smtClean="0">
                <a:solidFill>
                  <a:schemeClr val="tx1"/>
                </a:solidFill>
              </a:rPr>
              <a:t>배치 정규화 알고리즘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5895"/>
            <a:ext cx="4392488" cy="24482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31495"/>
            <a:ext cx="3991135" cy="2540343"/>
          </a:xfrm>
          <a:prstGeom prst="rect">
            <a:avLst/>
          </a:prstGeom>
        </p:spPr>
      </p:pic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313782" y="3861048"/>
            <a:ext cx="8496944" cy="2719380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/>
                </a:solidFill>
              </a:rPr>
              <a:t>Batch Noramlization</a:t>
            </a:r>
            <a:r>
              <a:rPr lang="ko-KR" altLang="en-US" sz="1800" dirty="0" smtClean="0">
                <a:solidFill>
                  <a:schemeClr val="tx1"/>
                </a:solidFill>
              </a:rPr>
              <a:t>의 장점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학습을 빨리 진행할 수 있음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초깃값을 크게 의존하지 않음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오버피팅</a:t>
            </a:r>
            <a:r>
              <a:rPr lang="en-US" altLang="ko-KR" sz="1400" dirty="0" smtClean="0">
                <a:solidFill>
                  <a:schemeClr val="tx1"/>
                </a:solidFill>
              </a:rPr>
              <a:t>(overfiting)</a:t>
            </a:r>
            <a:r>
              <a:rPr lang="ko-KR" altLang="en-US" sz="1400" dirty="0" smtClean="0">
                <a:solidFill>
                  <a:schemeClr val="tx1"/>
                </a:solidFill>
              </a:rPr>
              <a:t>을 억제함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/>
                </a:solidFill>
              </a:rPr>
              <a:t>Batch Noramlization</a:t>
            </a:r>
            <a:r>
              <a:rPr lang="ko-KR" altLang="en-US" sz="1800" dirty="0" smtClean="0">
                <a:solidFill>
                  <a:schemeClr val="tx1"/>
                </a:solidFill>
              </a:rPr>
              <a:t>는 신경망의 내부 데이터를 안정적으로 학습을 할 수 있도록 만듬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/>
                </a:solidFill>
              </a:rPr>
              <a:t>Batch Noramlization</a:t>
            </a:r>
            <a:r>
              <a:rPr lang="ko-KR" altLang="en-US" sz="1800" dirty="0" smtClean="0">
                <a:solidFill>
                  <a:schemeClr val="tx1"/>
                </a:solidFill>
              </a:rPr>
              <a:t>는 미니배치를 단위로 정규화함</a:t>
            </a:r>
            <a:r>
              <a:rPr lang="en-US" altLang="ko-KR" sz="1800" dirty="0" smtClean="0">
                <a:solidFill>
                  <a:schemeClr val="tx1"/>
                </a:solidFill>
              </a:rPr>
              <a:t>. </a:t>
            </a:r>
            <a:r>
              <a:rPr lang="ko-KR" altLang="en-US" sz="1800" dirty="0" smtClean="0">
                <a:solidFill>
                  <a:schemeClr val="tx1"/>
                </a:solidFill>
              </a:rPr>
              <a:t>구체적으로는 데이터분포가 평균이</a:t>
            </a:r>
            <a:r>
              <a:rPr lang="en-US" altLang="ko-KR" sz="1800" dirty="0" smtClean="0">
                <a:solidFill>
                  <a:schemeClr val="tx1"/>
                </a:solidFill>
              </a:rPr>
              <a:t>0, </a:t>
            </a:r>
            <a:r>
              <a:rPr lang="ko-KR" altLang="en-US" sz="1800" dirty="0" smtClean="0">
                <a:solidFill>
                  <a:schemeClr val="tx1"/>
                </a:solidFill>
              </a:rPr>
              <a:t>분산이 </a:t>
            </a:r>
            <a:r>
              <a:rPr lang="en-US" altLang="ko-KR" sz="1800" dirty="0" smtClean="0">
                <a:solidFill>
                  <a:schemeClr val="tx1"/>
                </a:solidFill>
              </a:rPr>
              <a:t>1</a:t>
            </a:r>
            <a:r>
              <a:rPr lang="ko-KR" altLang="en-US" sz="1800" dirty="0" smtClean="0">
                <a:solidFill>
                  <a:schemeClr val="tx1"/>
                </a:solidFill>
              </a:rPr>
              <a:t>이 되도록 정규화함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2047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46585" y="116632"/>
            <a:ext cx="77724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Overfitting(</a:t>
            </a:r>
            <a:r>
              <a:rPr lang="ko-KR" altLang="en-US" sz="2800" dirty="0" smtClean="0"/>
              <a:t>오버피팅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9" y="908719"/>
            <a:ext cx="8568952" cy="3240359"/>
          </a:xfrm>
          <a:prstGeom prst="rect">
            <a:avLst/>
          </a:prstGeom>
        </p:spPr>
      </p:pic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170684" y="4293096"/>
            <a:ext cx="8722715" cy="2431347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/>
                </a:solidFill>
              </a:rPr>
              <a:t>Overf</a:t>
            </a:r>
            <a:r>
              <a:rPr lang="en-US" altLang="ko-KR" sz="1800" dirty="0">
                <a:solidFill>
                  <a:schemeClr val="tx1"/>
                </a:solidFill>
              </a:rPr>
              <a:t>i</a:t>
            </a:r>
            <a:r>
              <a:rPr lang="en-US" altLang="ko-KR" sz="1800" dirty="0" smtClean="0">
                <a:solidFill>
                  <a:schemeClr val="tx1"/>
                </a:solidFill>
              </a:rPr>
              <a:t>tting</a:t>
            </a:r>
            <a:r>
              <a:rPr lang="ko-KR" altLang="en-US" sz="1800" dirty="0" smtClean="0">
                <a:solidFill>
                  <a:schemeClr val="tx1"/>
                </a:solidFill>
              </a:rPr>
              <a:t>은 신경망이 훈련데이터</a:t>
            </a:r>
            <a:r>
              <a:rPr lang="en-US" altLang="ko-KR" sz="1800" dirty="0" smtClean="0">
                <a:solidFill>
                  <a:schemeClr val="tx1"/>
                </a:solidFill>
              </a:rPr>
              <a:t>(train data)</a:t>
            </a:r>
            <a:r>
              <a:rPr lang="ko-KR" altLang="en-US" sz="1800" dirty="0" smtClean="0">
                <a:solidFill>
                  <a:schemeClr val="tx1"/>
                </a:solidFill>
              </a:rPr>
              <a:t>에만 지나치게 적응되어 그 외에 데이터에는 제대로 대응하지 못하는 상태를 말함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/>
                </a:solidFill>
              </a:rPr>
              <a:t>Overfitting</a:t>
            </a:r>
            <a:r>
              <a:rPr lang="ko-KR" altLang="en-US" sz="1800" dirty="0" smtClean="0">
                <a:solidFill>
                  <a:schemeClr val="tx1"/>
                </a:solidFill>
              </a:rPr>
              <a:t>이 주로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일어나는 경우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매개변수가 많고 표현력이 높은 모델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훈련데이터가 적음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위의 그림을 보면 </a:t>
            </a:r>
            <a:r>
              <a:rPr lang="en-US" altLang="ko-KR" sz="1800" dirty="0" smtClean="0">
                <a:solidFill>
                  <a:schemeClr val="tx1"/>
                </a:solidFill>
              </a:rPr>
              <a:t>100</a:t>
            </a:r>
            <a:r>
              <a:rPr lang="ko-KR" altLang="en-US" sz="1800" dirty="0" smtClean="0">
                <a:solidFill>
                  <a:schemeClr val="tx1"/>
                </a:solidFill>
              </a:rPr>
              <a:t>에폭을  지나는 무렵부터 거의 </a:t>
            </a:r>
            <a:r>
              <a:rPr lang="en-US" altLang="ko-KR" sz="1800" dirty="0" smtClean="0">
                <a:solidFill>
                  <a:schemeClr val="tx1"/>
                </a:solidFill>
              </a:rPr>
              <a:t>100%</a:t>
            </a:r>
            <a:r>
              <a:rPr lang="ko-KR" altLang="en-US" sz="1800" dirty="0" smtClean="0">
                <a:solidFill>
                  <a:schemeClr val="tx1"/>
                </a:solidFill>
              </a:rPr>
              <a:t>임 그러나 </a:t>
            </a:r>
            <a:r>
              <a:rPr lang="en-US" altLang="ko-KR" sz="1800" dirty="0" smtClean="0">
                <a:solidFill>
                  <a:schemeClr val="tx1"/>
                </a:solidFill>
              </a:rPr>
              <a:t>test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data</a:t>
            </a:r>
            <a:r>
              <a:rPr lang="ko-KR" altLang="en-US" sz="1800" dirty="0" smtClean="0">
                <a:solidFill>
                  <a:schemeClr val="tx1"/>
                </a:solidFill>
              </a:rPr>
              <a:t>에 대해서는 큰 차이를 보임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/>
                </a:solidFill>
              </a:rPr>
              <a:t>train data</a:t>
            </a:r>
            <a:r>
              <a:rPr lang="ko-KR" altLang="en-US" sz="1800" dirty="0" smtClean="0">
                <a:solidFill>
                  <a:schemeClr val="tx1"/>
                </a:solidFill>
              </a:rPr>
              <a:t>에만 적응을 해버린 결과임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algn="l"/>
            <a:endParaRPr lang="en-US" altLang="ko-KR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55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12772" y="116632"/>
            <a:ext cx="8273888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Regularization(</a:t>
            </a:r>
            <a:r>
              <a:rPr lang="ko-KR" altLang="en-US" sz="2800" dirty="0" smtClean="0"/>
              <a:t>정규화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부제목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3528" y="1484784"/>
                <a:ext cx="8496944" cy="509564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en-US" altLang="ko-KR" sz="1800" dirty="0" smtClean="0">
                    <a:solidFill>
                      <a:schemeClr val="tx1"/>
                    </a:solidFill>
                  </a:rPr>
                  <a:t>Regularization :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모델 복잡도에 대한 패널티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(penalty). Regularization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은 과적합을 예방하고 높이는데 도움을 줌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 </a:t>
                </a:r>
                <a:endParaRPr lang="en-US" altLang="ko-KR" sz="1800" dirty="0">
                  <a:solidFill>
                    <a:schemeClr val="tx1"/>
                  </a:solidFill>
                </a:endParaRPr>
              </a:p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en-US" altLang="ko-KR" sz="1800" dirty="0" smtClean="0">
                    <a:solidFill>
                      <a:schemeClr val="tx1"/>
                    </a:solidFill>
                  </a:rPr>
                  <a:t>Regularization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에는</a:t>
                </a:r>
                <a:r>
                  <a:rPr lang="ko-KR" altLang="en-US" sz="18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L1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법칙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,L2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법칙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,L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altLang="ko-KR" sz="1800" dirty="0" smtClean="0">
                    <a:solidFill>
                      <a:schemeClr val="tx1"/>
                    </a:solidFill>
                  </a:rPr>
                  <a:t>, drop out(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드롭 아웃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)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등이 있음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  </a:t>
                </a:r>
              </a:p>
              <a:p>
                <a:pPr algn="l"/>
                <a:endParaRPr lang="en-US" altLang="ko-KR" sz="1800" dirty="0" smtClean="0">
                  <a:solidFill>
                    <a:schemeClr val="tx1"/>
                  </a:solidFill>
                </a:endParaRPr>
              </a:p>
              <a:p>
                <a:pPr algn="l"/>
                <a:endParaRPr lang="en-US" altLang="ko-KR" sz="1800" dirty="0">
                  <a:solidFill>
                    <a:schemeClr val="tx1"/>
                  </a:solidFill>
                </a:endParaRPr>
              </a:p>
              <a:p>
                <a:pPr algn="l"/>
                <a:endParaRPr lang="en-US" altLang="ko-KR" sz="1800" dirty="0">
                  <a:solidFill>
                    <a:schemeClr val="tx1"/>
                  </a:solidFill>
                </a:endParaRPr>
              </a:p>
              <a:p>
                <a:pPr marL="285750" indent="-285750" algn="l">
                  <a:buFont typeface="Wingdings" panose="05000000000000000000" pitchFamily="2" charset="2"/>
                  <a:buChar char="l"/>
                </a:pPr>
                <a:r>
                  <a:rPr lang="ko-KR" altLang="en-US" sz="1800" dirty="0" smtClean="0">
                    <a:solidFill>
                      <a:schemeClr val="tx1"/>
                    </a:solidFill>
                  </a:rPr>
                  <a:t>가중치 감소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(weight decay, L2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법칙사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용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) :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큰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W(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가중치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에 대해서는 그에 상응하는 큰 페널티를 부과하는 방법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Font typeface="Wingdings" panose="05000000000000000000" pitchFamily="2" charset="2"/>
                  <a:buChar char="v"/>
                </a:pP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수식 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λ</m:t>
                        </m:r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dirty="0" smtClean="0">
                    <a:solidFill>
                      <a:schemeClr val="tx1"/>
                    </a:solidFill>
                  </a:rPr>
                  <a:t>  </a:t>
                </a:r>
              </a:p>
              <a:p>
                <a:pPr marL="285750" indent="-285750" algn="l">
                  <a:buFont typeface="Wingdings" panose="05000000000000000000" pitchFamily="2" charset="2"/>
                  <a:buChar char="v"/>
                </a:pPr>
                <a:r>
                  <a:rPr lang="en-US" altLang="ko-KR" sz="1800" dirty="0" smtClean="0">
                    <a:solidFill>
                      <a:schemeClr val="tx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ko-KR" alt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가중치를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𝑊</m:t>
                    </m:r>
                    <m:r>
                      <a:rPr lang="ko-KR" alt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라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하면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lang="ko-KR" alt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법칙에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따른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가중치는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λ</m:t>
                        </m:r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800" dirty="0" smtClean="0">
                    <a:solidFill>
                      <a:schemeClr val="tx1"/>
                    </a:solidFill>
                  </a:rPr>
                  <a:t>이 되고 이 값을 손실함수 에 더함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 </a:t>
                </a:r>
                <a:r>
                  <a:rPr lang="el-GR" altLang="ko-KR" sz="1800" dirty="0" smtClean="0">
                    <a:solidFill>
                      <a:schemeClr val="tx1"/>
                    </a:solidFill>
                  </a:rPr>
                  <a:t>λ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람다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는 정규화의 세기를 조절하는 하이퍼파라미터 임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λ</m:t>
                        </m:r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800" dirty="0" smtClean="0">
                    <a:solidFill>
                      <a:schemeClr val="tx1"/>
                    </a:solidFill>
                  </a:rPr>
                  <a:t>의 미분결과인 </a:t>
                </a:r>
                <a:r>
                  <a:rPr lang="el-GR" altLang="ko-KR" sz="1800" dirty="0" smtClean="0">
                    <a:solidFill>
                      <a:schemeClr val="tx1"/>
                    </a:solidFill>
                  </a:rPr>
                  <a:t>λ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W</a:t>
                </a:r>
                <a:r>
                  <a:rPr lang="ko-KR" altLang="en-US" sz="1800" dirty="0" smtClean="0">
                    <a:solidFill>
                      <a:schemeClr val="tx1"/>
                    </a:solidFill>
                  </a:rPr>
                  <a:t>를 조정하는 역할의 상수임</a:t>
                </a:r>
                <a:r>
                  <a:rPr lang="en-US" altLang="ko-KR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l"/>
                <a:endParaRPr lang="ko-KR" altLang="en-US" sz="1800" dirty="0" smtClean="0"/>
              </a:p>
              <a:p>
                <a:pPr marL="285750" indent="-285750" algn="l">
                  <a:buFont typeface="Wingdings" panose="05000000000000000000" pitchFamily="2" charset="2"/>
                  <a:buChar char="l"/>
                </a:pPr>
                <a:endParaRPr lang="en-US" altLang="ko-KR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부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3528" y="1484784"/>
                <a:ext cx="8496944" cy="5095644"/>
              </a:xfrm>
              <a:blipFill rotWithShape="1">
                <a:blip r:embed="rId2"/>
                <a:stretch>
                  <a:fillRect l="-430" t="-599" r="-6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099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12772" y="116632"/>
            <a:ext cx="8273888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Drop out(</a:t>
            </a:r>
            <a:r>
              <a:rPr lang="ko-KR" altLang="en-US" sz="2800" dirty="0" smtClean="0"/>
              <a:t>드롭 아웃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2" y="1014181"/>
            <a:ext cx="8119668" cy="2959205"/>
          </a:xfrm>
          <a:prstGeom prst="rect">
            <a:avLst/>
          </a:prstGeom>
        </p:spPr>
      </p:pic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170684" y="4509120"/>
            <a:ext cx="8722715" cy="221532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신경망 모델이 복잡해지면  가중치 감소만으로는 대응하기 어려워짐</a:t>
            </a:r>
            <a:r>
              <a:rPr lang="en-US" altLang="ko-KR" sz="1800" dirty="0" smtClean="0">
                <a:solidFill>
                  <a:schemeClr val="tx1"/>
                </a:solidFill>
              </a:rPr>
              <a:t>. </a:t>
            </a:r>
            <a:r>
              <a:rPr lang="ko-KR" altLang="en-US" sz="1800" dirty="0" smtClean="0">
                <a:solidFill>
                  <a:schemeClr val="tx1"/>
                </a:solidFill>
              </a:rPr>
              <a:t>이럴 때는 흔히 </a:t>
            </a:r>
            <a:r>
              <a:rPr lang="en-US" altLang="ko-KR" sz="1800" dirty="0" smtClean="0">
                <a:solidFill>
                  <a:schemeClr val="tx1"/>
                </a:solidFill>
              </a:rPr>
              <a:t>drop out</a:t>
            </a:r>
            <a:r>
              <a:rPr lang="ko-KR" altLang="en-US" sz="1800" dirty="0" smtClean="0">
                <a:solidFill>
                  <a:schemeClr val="tx1"/>
                </a:solidFill>
              </a:rPr>
              <a:t>이라는 기법을 이용함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solidFill>
                  <a:schemeClr val="tx1"/>
                </a:solidFill>
              </a:rPr>
              <a:t>drop out</a:t>
            </a:r>
            <a:r>
              <a:rPr lang="ko-KR" altLang="en-US" sz="1800" dirty="0" smtClean="0">
                <a:solidFill>
                  <a:schemeClr val="tx1"/>
                </a:solidFill>
              </a:rPr>
              <a:t>은 뉴런의 임의로 삭제하면서 학습하는 방법임</a:t>
            </a:r>
            <a:r>
              <a:rPr lang="en-US" altLang="ko-KR" sz="1800" dirty="0" smtClean="0">
                <a:solidFill>
                  <a:schemeClr val="tx1"/>
                </a:solidFill>
              </a:rPr>
              <a:t>.  Training </a:t>
            </a:r>
            <a:r>
              <a:rPr lang="ko-KR" altLang="en-US" sz="1800" dirty="0" smtClean="0">
                <a:solidFill>
                  <a:schemeClr val="tx1"/>
                </a:solidFill>
              </a:rPr>
              <a:t>할 때 </a:t>
            </a:r>
            <a:r>
              <a:rPr lang="en-US" altLang="ko-KR" sz="1800" dirty="0" smtClean="0">
                <a:solidFill>
                  <a:schemeClr val="tx1"/>
                </a:solidFill>
              </a:rPr>
              <a:t>hidden Layer </a:t>
            </a:r>
            <a:r>
              <a:rPr lang="ko-KR" altLang="en-US" sz="1800" dirty="0" smtClean="0">
                <a:solidFill>
                  <a:schemeClr val="tx1"/>
                </a:solidFill>
              </a:rPr>
              <a:t>뉴런을 무작위로 골라 삭제함</a:t>
            </a:r>
            <a:r>
              <a:rPr lang="en-US" altLang="ko-KR" sz="1800" dirty="0" smtClean="0">
                <a:solidFill>
                  <a:schemeClr val="tx1"/>
                </a:solidFill>
              </a:rPr>
              <a:t>. Test</a:t>
            </a:r>
            <a:r>
              <a:rPr lang="ko-KR" altLang="en-US" sz="1800" dirty="0" smtClean="0">
                <a:solidFill>
                  <a:schemeClr val="tx1"/>
                </a:solidFill>
              </a:rPr>
              <a:t> 때는 모든 뉴런에 신호를 전달을 함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chemeClr val="tx1"/>
                </a:solidFill>
              </a:rPr>
              <a:t>단</a:t>
            </a:r>
            <a:r>
              <a:rPr lang="en-US" altLang="ko-KR" sz="1800" dirty="0" smtClean="0">
                <a:solidFill>
                  <a:schemeClr val="tx1"/>
                </a:solidFill>
              </a:rPr>
              <a:t>, Test</a:t>
            </a:r>
            <a:r>
              <a:rPr lang="ko-KR" altLang="en-US" sz="1800" dirty="0" smtClean="0">
                <a:solidFill>
                  <a:schemeClr val="tx1"/>
                </a:solidFill>
              </a:rPr>
              <a:t> 때는 각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뉴런의 출력에 훈련 때 삭제한 비율을 곱하여 출력을 함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endParaRPr lang="en-US" altLang="ko-KR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53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97026"/>
            <a:ext cx="6912768" cy="3564093"/>
          </a:xfrm>
          <a:prstGeom prst="rect">
            <a:avLst/>
          </a:prstGeom>
        </p:spPr>
      </p:pic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536947" y="4293096"/>
            <a:ext cx="8064896" cy="2448272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0</a:t>
            </a:r>
            <a:r>
              <a:rPr lang="ko-KR" altLang="en-US" sz="1600" dirty="0" smtClean="0">
                <a:solidFill>
                  <a:schemeClr val="tx1"/>
                </a:solidFill>
              </a:rPr>
              <a:t>층은 입력값 </a:t>
            </a:r>
            <a:r>
              <a:rPr lang="en-US" altLang="ko-KR" sz="1600" dirty="0" smtClean="0">
                <a:solidFill>
                  <a:schemeClr val="tx1"/>
                </a:solidFill>
              </a:rPr>
              <a:t>x1,x2</a:t>
            </a:r>
            <a:r>
              <a:rPr lang="ko-KR" altLang="en-US" sz="1600" dirty="0" smtClean="0">
                <a:solidFill>
                  <a:schemeClr val="tx1"/>
                </a:solidFill>
              </a:rPr>
              <a:t>이고 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</a:rPr>
              <a:t>층은 </a:t>
            </a:r>
            <a:r>
              <a:rPr lang="en-US" altLang="ko-KR" sz="1600" dirty="0">
                <a:solidFill>
                  <a:schemeClr val="tx1"/>
                </a:solidFill>
              </a:rPr>
              <a:t>NAND, OR </a:t>
            </a:r>
            <a:r>
              <a:rPr lang="ko-KR" altLang="en-US" sz="1600" dirty="0">
                <a:solidFill>
                  <a:schemeClr val="tx1"/>
                </a:solidFill>
              </a:rPr>
              <a:t>게이트 </a:t>
            </a:r>
            <a:r>
              <a:rPr lang="ko-KR" altLang="en-US" sz="1600" dirty="0" smtClean="0">
                <a:solidFill>
                  <a:schemeClr val="tx1"/>
                </a:solidFill>
              </a:rPr>
              <a:t>결과이고 </a:t>
            </a:r>
            <a:r>
              <a:rPr lang="ko-KR" altLang="en-US" sz="1600" dirty="0">
                <a:solidFill>
                  <a:schemeClr val="tx1"/>
                </a:solidFill>
              </a:rPr>
              <a:t>그리고 </a:t>
            </a:r>
            <a:r>
              <a:rPr lang="en-US" altLang="ko-KR" sz="1600" dirty="0" smtClean="0">
                <a:solidFill>
                  <a:schemeClr val="tx1"/>
                </a:solidFill>
              </a:rPr>
              <a:t> 2</a:t>
            </a:r>
            <a:r>
              <a:rPr lang="ko-KR" altLang="en-US" sz="1600" dirty="0" smtClean="0">
                <a:solidFill>
                  <a:schemeClr val="tx1"/>
                </a:solidFill>
              </a:rPr>
              <a:t>층은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AND </a:t>
            </a:r>
            <a:r>
              <a:rPr lang="ko-KR" altLang="en-US" sz="1600" dirty="0">
                <a:solidFill>
                  <a:schemeClr val="tx1"/>
                </a:solidFill>
              </a:rPr>
              <a:t>게이트 결과 </a:t>
            </a:r>
            <a:r>
              <a:rPr lang="ko-KR" altLang="en-US" sz="1600" dirty="0" smtClean="0">
                <a:solidFill>
                  <a:schemeClr val="tx1"/>
                </a:solidFill>
              </a:rPr>
              <a:t>임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schemeClr val="tx1"/>
                </a:solidFill>
              </a:rPr>
              <a:t>0</a:t>
            </a:r>
            <a:r>
              <a:rPr lang="ko-KR" altLang="en-US" sz="1600" dirty="0">
                <a:solidFill>
                  <a:schemeClr val="tx1"/>
                </a:solidFill>
              </a:rPr>
              <a:t>층의 두 뉴런이 입력 신호를 받아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층의 뉴런으로 신호를 </a:t>
            </a:r>
            <a:r>
              <a:rPr lang="ko-KR" altLang="en-US" sz="1600" dirty="0" smtClean="0">
                <a:solidFill>
                  <a:schemeClr val="tx1"/>
                </a:solidFill>
              </a:rPr>
              <a:t>보냄</a:t>
            </a:r>
            <a:r>
              <a:rPr lang="en-US" altLang="ko-KR" sz="1600" dirty="0" smtClean="0">
                <a:solidFill>
                  <a:schemeClr val="tx1"/>
                </a:solidFill>
              </a:rPr>
              <a:t>. 1</a:t>
            </a:r>
            <a:r>
              <a:rPr lang="ko-KR" altLang="en-US" sz="1600" dirty="0">
                <a:solidFill>
                  <a:schemeClr val="tx1"/>
                </a:solidFill>
              </a:rPr>
              <a:t>층의 뉴런이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층의 뉴런으로 신호를 보내고</a:t>
            </a:r>
            <a:r>
              <a:rPr lang="en-US" altLang="ko-KR" sz="1600" dirty="0">
                <a:solidFill>
                  <a:schemeClr val="tx1"/>
                </a:solidFill>
              </a:rPr>
              <a:t>, 2</a:t>
            </a:r>
            <a:r>
              <a:rPr lang="ko-KR" altLang="en-US" sz="1600" dirty="0">
                <a:solidFill>
                  <a:schemeClr val="tx1"/>
                </a:solidFill>
              </a:rPr>
              <a:t>층의 뉴런은 이 신호를 바탕으로 </a:t>
            </a:r>
            <a:r>
              <a:rPr lang="en-US" altLang="ko-KR" sz="1600" dirty="0">
                <a:solidFill>
                  <a:schemeClr val="tx1"/>
                </a:solidFill>
              </a:rPr>
              <a:t>y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ko-KR" altLang="en-US" sz="1600" dirty="0" smtClean="0">
                <a:solidFill>
                  <a:schemeClr val="tx1"/>
                </a:solidFill>
              </a:rPr>
              <a:t>출력함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다층 퍼셉트론은 단층 퍼셉트론으로는 구현하지 못하는 것을 층을 하나 늘리는 것으로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해결함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331640" y="116632"/>
            <a:ext cx="6188224" cy="360040"/>
          </a:xfrm>
        </p:spPr>
        <p:txBody>
          <a:bodyPr>
            <a:normAutofit fontScale="90000"/>
          </a:bodyPr>
          <a:lstStyle/>
          <a:p>
            <a:r>
              <a:rPr lang="ko-KR" altLang="en-US" sz="2800" dirty="0" smtClean="0"/>
              <a:t>다층 퍼셉트론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2393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활성화 함수</a:t>
            </a:r>
            <a:r>
              <a:rPr lang="en-US" altLang="ko-KR" sz="2800" dirty="0" smtClean="0"/>
              <a:t>(</a:t>
            </a:r>
            <a:r>
              <a:rPr lang="en-US" altLang="ko-KR" sz="2800" dirty="0"/>
              <a:t>activation function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31041"/>
            <a:ext cx="2848373" cy="1483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146266"/>
            <a:ext cx="2952328" cy="3024336"/>
          </a:xfrm>
          <a:prstGeom prst="rect">
            <a:avLst/>
          </a:prstGeom>
        </p:spPr>
      </p:pic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371472" y="4089288"/>
            <a:ext cx="8064896" cy="2652080"/>
          </a:xfrm>
        </p:spPr>
        <p:txBody>
          <a:bodyPr>
            <a:normAutofit lnSpcReduction="10000"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활성화 함수는 입력 신호의 총합을 출력 신호로 변환하는 함수이고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입력 신호의 총합이 활성화를 일으키는지를 정하는 역할을 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가중치가 달린 입력 신호와 </a:t>
            </a:r>
            <a:r>
              <a:rPr lang="en-US" altLang="ko-KR" sz="1600" dirty="0" smtClean="0">
                <a:solidFill>
                  <a:schemeClr val="tx1"/>
                </a:solidFill>
              </a:rPr>
              <a:t>bais</a:t>
            </a:r>
            <a:r>
              <a:rPr lang="ko-KR" altLang="en-US" sz="1600" dirty="0" smtClean="0">
                <a:solidFill>
                  <a:schemeClr val="tx1"/>
                </a:solidFill>
              </a:rPr>
              <a:t>의 총합을 계산하고 이를 </a:t>
            </a:r>
            <a:r>
              <a:rPr lang="en-US" altLang="ko-KR" sz="1600" dirty="0" smtClean="0">
                <a:solidFill>
                  <a:schemeClr val="tx1"/>
                </a:solidFill>
              </a:rPr>
              <a:t>a</a:t>
            </a:r>
            <a:r>
              <a:rPr lang="ko-KR" altLang="en-US" sz="1600" dirty="0" smtClean="0">
                <a:solidFill>
                  <a:schemeClr val="tx1"/>
                </a:solidFill>
              </a:rPr>
              <a:t>라고 함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그리고 </a:t>
            </a:r>
            <a:r>
              <a:rPr lang="en-US" altLang="ko-KR" sz="1600" dirty="0" smtClean="0">
                <a:solidFill>
                  <a:schemeClr val="tx1"/>
                </a:solidFill>
              </a:rPr>
              <a:t>a</a:t>
            </a:r>
            <a:r>
              <a:rPr lang="ko-KR" altLang="en-US" sz="1600" dirty="0" smtClean="0">
                <a:solidFill>
                  <a:schemeClr val="tx1"/>
                </a:solidFill>
              </a:rPr>
              <a:t>를 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h</a:t>
            </a:r>
            <a:r>
              <a:rPr lang="ko-KR" altLang="en-US" sz="1600" dirty="0" smtClean="0">
                <a:solidFill>
                  <a:schemeClr val="tx1"/>
                </a:solidFill>
              </a:rPr>
              <a:t>에 넣어 </a:t>
            </a:r>
            <a:r>
              <a:rPr lang="en-US" altLang="ko-KR" sz="1600" dirty="0" smtClean="0">
                <a:solidFill>
                  <a:schemeClr val="tx1"/>
                </a:solidFill>
              </a:rPr>
              <a:t>y</a:t>
            </a:r>
            <a:r>
              <a:rPr lang="ko-KR" altLang="en-US" sz="1600" dirty="0" smtClean="0">
                <a:solidFill>
                  <a:schemeClr val="tx1"/>
                </a:solidFill>
              </a:rPr>
              <a:t>를 출력하는 흐름임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단순 퍼셉트론은 단층 네트워크를 가지고 있는 계단 함수를 활성화 함수로 사용하고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다층 퍼셉트론은 신경망 구조를 가지고 시그모이드 함수 등의 경계가 부드러운 함수를 사용함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ReLU(</a:t>
            </a:r>
            <a:r>
              <a:rPr lang="ko-KR" altLang="en-US" sz="2800" dirty="0" smtClean="0"/>
              <a:t>렐루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함수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1" y="1196752"/>
            <a:ext cx="7848872" cy="4164969"/>
          </a:xfrm>
          <a:prstGeom prst="rect">
            <a:avLst/>
          </a:prstGeom>
        </p:spPr>
      </p:pic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611560" y="5661248"/>
            <a:ext cx="8064896" cy="864096"/>
          </a:xfrm>
        </p:spPr>
        <p:txBody>
          <a:bodyPr>
            <a:normAutofit lnSpcReduction="10000"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최근에는 렐루 함수를 주로 이용함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렐루는 입력이</a:t>
            </a:r>
            <a:r>
              <a:rPr lang="en-US" altLang="ko-KR" sz="1600" dirty="0" smtClean="0">
                <a:solidFill>
                  <a:schemeClr val="tx1"/>
                </a:solidFill>
              </a:rPr>
              <a:t>0</a:t>
            </a:r>
            <a:r>
              <a:rPr lang="ko-KR" altLang="en-US" sz="1600" dirty="0" smtClean="0">
                <a:solidFill>
                  <a:schemeClr val="tx1"/>
                </a:solidFill>
              </a:rPr>
              <a:t>을 넘으면 입력을 그대로 출력하고 </a:t>
            </a:r>
            <a:r>
              <a:rPr lang="en-US" altLang="ko-KR" sz="1600" dirty="0" smtClean="0">
                <a:solidFill>
                  <a:schemeClr val="tx1"/>
                </a:solidFill>
              </a:rPr>
              <a:t>0</a:t>
            </a:r>
            <a:r>
              <a:rPr lang="ko-KR" altLang="en-US" sz="1600" dirty="0" smtClean="0">
                <a:solidFill>
                  <a:schemeClr val="tx1"/>
                </a:solidFill>
              </a:rPr>
              <a:t>이하이면 </a:t>
            </a:r>
            <a:r>
              <a:rPr lang="en-US" altLang="ko-KR" sz="1600" dirty="0" smtClean="0">
                <a:solidFill>
                  <a:schemeClr val="tx1"/>
                </a:solidFill>
              </a:rPr>
              <a:t>0</a:t>
            </a:r>
            <a:r>
              <a:rPr lang="ko-KR" altLang="en-US" sz="1600" dirty="0" smtClean="0">
                <a:solidFill>
                  <a:schemeClr val="tx1"/>
                </a:solidFill>
              </a:rPr>
              <a:t>을 출력하는 함수임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22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8" y="272312"/>
            <a:ext cx="8583223" cy="4610743"/>
          </a:xfrm>
          <a:prstGeom prst="rect">
            <a:avLst/>
          </a:prstGeom>
        </p:spPr>
      </p:pic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611560" y="5301208"/>
            <a:ext cx="8064896" cy="1224136"/>
          </a:xfrm>
        </p:spPr>
        <p:txBody>
          <a:bodyPr>
            <a:normAutofit lnSpcReduction="10000"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(1)</a:t>
            </a:r>
            <a:r>
              <a:rPr lang="ko-KR" altLang="en-US" sz="1600" dirty="0" smtClean="0">
                <a:solidFill>
                  <a:schemeClr val="tx1"/>
                </a:solidFill>
              </a:rPr>
              <a:t>은 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</a:rPr>
              <a:t>층의 가중치 즉 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</a:rPr>
              <a:t>층 뉴런으로 가는 가중치를 의미함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W(1)_12</a:t>
            </a:r>
            <a:r>
              <a:rPr lang="ko-KR" altLang="en-US" sz="16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</a:rPr>
              <a:t>은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현재 가중치의에서 다음 층의 첫 번째 뉴런으로 이동하라는 뜻이고 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는 가중치의 전 단계 층 두 번째 뉴런에서 왔다는 것을 의미함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출력층 설계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66" y="1040152"/>
            <a:ext cx="2160240" cy="25922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86337"/>
            <a:ext cx="2353003" cy="2352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9138" y="3538721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항등 함수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357224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소프트 맥스 함수</a:t>
            </a:r>
            <a:endParaRPr lang="ko-KR" altLang="en-US" dirty="0"/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365104"/>
            <a:ext cx="8424936" cy="1944216"/>
          </a:xfrm>
        </p:spPr>
        <p:txBody>
          <a:bodyPr>
            <a:normAutofit lnSpcReduction="10000"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chemeClr val="tx1"/>
                </a:solidFill>
              </a:rPr>
              <a:t>출력 층의 활성화 함수를 </a:t>
            </a:r>
            <a:r>
              <a:rPr lang="el-GR" altLang="ko-KR" sz="1600" dirty="0">
                <a:solidFill>
                  <a:schemeClr val="tx1"/>
                </a:solidFill>
              </a:rPr>
              <a:t>σ </a:t>
            </a:r>
            <a:r>
              <a:rPr lang="en-US" altLang="ko-KR" sz="1600" dirty="0" smtClean="0">
                <a:solidFill>
                  <a:schemeClr val="tx1"/>
                </a:solidFill>
              </a:rPr>
              <a:t>()</a:t>
            </a:r>
            <a:r>
              <a:rPr lang="ko-KR" altLang="en-US" sz="1600" dirty="0" smtClean="0">
                <a:solidFill>
                  <a:schemeClr val="tx1"/>
                </a:solidFill>
              </a:rPr>
              <a:t>로 표시하며 시그마라고 읽음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은닉 층의 활성화 함수 </a:t>
            </a:r>
            <a:r>
              <a:rPr lang="en-US" altLang="ko-KR" sz="1600" dirty="0" smtClean="0">
                <a:solidFill>
                  <a:schemeClr val="tx1"/>
                </a:solidFill>
              </a:rPr>
              <a:t>h()</a:t>
            </a:r>
            <a:r>
              <a:rPr lang="ko-KR" altLang="en-US" sz="1600" dirty="0" smtClean="0">
                <a:solidFill>
                  <a:schemeClr val="tx1"/>
                </a:solidFill>
              </a:rPr>
              <a:t>와는 다름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출력 층의 활성화 함수는 풀고자 하는 함수의 성질에 맞게 정해야함</a:t>
            </a:r>
            <a:r>
              <a:rPr lang="en-US" altLang="ko-KR" sz="1600" dirty="0" smtClean="0">
                <a:solidFill>
                  <a:schemeClr val="tx1"/>
                </a:solidFill>
              </a:rPr>
              <a:t>.  </a:t>
            </a:r>
            <a:r>
              <a:rPr lang="ko-KR" altLang="en-US" sz="1600" dirty="0" smtClean="0">
                <a:solidFill>
                  <a:schemeClr val="tx1"/>
                </a:solidFill>
              </a:rPr>
              <a:t>예를 들어 회귀에는 항등 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,  2</a:t>
            </a:r>
            <a:r>
              <a:rPr lang="ko-KR" altLang="en-US" sz="1600" dirty="0" smtClean="0">
                <a:solidFill>
                  <a:schemeClr val="tx1"/>
                </a:solidFill>
              </a:rPr>
              <a:t>클래스 분류에는 시그모이드 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다중 클래스 분류에는 소프트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맥스함수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확률로 해석할 수 있음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</a:rPr>
              <a:t>를 사용하는 것이 일반적임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72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2733</Words>
  <Application>Microsoft Office PowerPoint</Application>
  <PresentationFormat>화면 슬라이드 쇼(4:3)</PresentationFormat>
  <Paragraphs>258</Paragraphs>
  <Slides>47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DNN</vt:lpstr>
      <vt:lpstr>신경망의 작동 방법의 종류</vt:lpstr>
      <vt:lpstr>퍼셉트론 알고리즘</vt:lpstr>
      <vt:lpstr>가중치와 편향 도입</vt:lpstr>
      <vt:lpstr>다층 퍼셉트론</vt:lpstr>
      <vt:lpstr>활성화 함수(activation function)</vt:lpstr>
      <vt:lpstr>ReLU(렐루) 함수</vt:lpstr>
      <vt:lpstr>PowerPoint 프레젠테이션</vt:lpstr>
      <vt:lpstr>출력층 설계</vt:lpstr>
      <vt:lpstr>PowerPoint 프레젠테이션</vt:lpstr>
      <vt:lpstr>PowerPoint 프레젠테이션</vt:lpstr>
      <vt:lpstr>Gradient Descent</vt:lpstr>
      <vt:lpstr>Local minima와 Global Minima</vt:lpstr>
      <vt:lpstr>Batch Gradient Descent(BGD)</vt:lpstr>
      <vt:lpstr>Mini Batch Gradient Descent</vt:lpstr>
      <vt:lpstr>SGD(Stochastic Gradient Descent 확률적 경사 하강법)</vt:lpstr>
      <vt:lpstr>SGD가 왜 local minima에 덜 빠지는 이유</vt:lpstr>
      <vt:lpstr>Diagram of Gradient Descent Development</vt:lpstr>
      <vt:lpstr>매개변수 갱신</vt:lpstr>
      <vt:lpstr>Momentum(모멘텀)</vt:lpstr>
      <vt:lpstr>NAG(Nesterov Accelerated Gradient)</vt:lpstr>
      <vt:lpstr>AdaGrad(Adaptive Gradient)</vt:lpstr>
      <vt:lpstr>RMSProp </vt:lpstr>
      <vt:lpstr>AdaDelta </vt:lpstr>
      <vt:lpstr>ADAM(Adaptive Moment Estimation) </vt:lpstr>
      <vt:lpstr>PowerPoint 프레젠테이션</vt:lpstr>
      <vt:lpstr>계산 그래프</vt:lpstr>
      <vt:lpstr>계산 그래프의 역전파</vt:lpstr>
      <vt:lpstr>연쇄 법칙과 계산 그래프</vt:lpstr>
      <vt:lpstr>연쇄 법칙과 계산 그래프</vt:lpstr>
      <vt:lpstr>덧셈의 역전파</vt:lpstr>
      <vt:lpstr>곱셈의 역전파</vt:lpstr>
      <vt:lpstr>계산 그래프의 역전파</vt:lpstr>
      <vt:lpstr>활성함수의 역전파</vt:lpstr>
      <vt:lpstr>활성함수의 역전파</vt:lpstr>
      <vt:lpstr>활성함수의 역전파</vt:lpstr>
      <vt:lpstr>Softmax with Loss</vt:lpstr>
      <vt:lpstr>가중치의 초깃값</vt:lpstr>
      <vt:lpstr>Hidden layer의 활성화값 분포</vt:lpstr>
      <vt:lpstr>activation function로 sigmoid를 사용하며 W는 표준편차가 0.01정규분포로 초기화한 경우 </vt:lpstr>
      <vt:lpstr>Xavier 초깃값</vt:lpstr>
      <vt:lpstr>ReLU를 사용할 때의 가중치 초깃값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15</cp:revision>
  <dcterms:created xsi:type="dcterms:W3CDTF">2019-11-05T09:06:52Z</dcterms:created>
  <dcterms:modified xsi:type="dcterms:W3CDTF">2019-11-06T08:20:16Z</dcterms:modified>
</cp:coreProperties>
</file>